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10287000" cy="1828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horzBarState="maximized">
    <p:restoredLeft sz="15025" autoAdjust="0"/>
    <p:restoredTop sz="90000"/>
  </p:normalViewPr>
  <p:slideViewPr>
    <p:cSldViewPr snapToGrid="0">
      <p:cViewPr varScale="1">
        <p:scale>
          <a:sx n="76" d="100"/>
          <a:sy n="76" d="100"/>
        </p:scale>
        <p:origin x="510" y="120"/>
      </p:cViewPr>
      <p:guideLst>
        <p:guide orient="horz" pos="2159"/>
        <p:guide pos="2880"/>
      </p:guideLst>
    </p:cSldViewPr>
  </p:slideViewPr>
  <p:notesTextViewPr>
    <p:cViewPr>
      <p:scale>
        <a:sx n="100" d="100"/>
        <a:sy n="100" d="100"/>
      </p:scale>
      <p:origin x="0" y="0"/>
    </p:cViewPr>
  </p:notesText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
        <p:nvSpPr>
          <p:cNvPr id="4" name="Google Shape;4;n"/>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e3fa04f6c_0_97: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12e3fa04f6c_0_97: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e3fa04f6c_3_20: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g12e3fa04f6c_3_2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e3fa04f6c_3_108: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12e3fa04f6c_3_10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0: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0: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e3fa04f6c_3_118: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254000" algn="l" rtl="0">
              <a:lnSpc>
                <a:spcPct val="115000"/>
              </a:lnSpc>
              <a:spcBef>
                <a:spcPts val="1200"/>
              </a:spcBef>
              <a:spcAft>
                <a:spcPts val="1200"/>
              </a:spcAft>
              <a:buClr>
                <a:schemeClr val="dk1"/>
              </a:buClr>
              <a:buSzPts val="1100"/>
              <a:buFont typeface="Arial"/>
              <a:buNone/>
            </a:pPr>
            <a:r>
              <a:rPr lang="en-US">
                <a:solidFill>
                  <a:schemeClr val="dk1"/>
                </a:solidFill>
              </a:rPr>
              <a:t>2020년 발간된 ’상하수도 R&amp;D 기술동향보고서’에 따르면 2018년 기준 매설경과연수가 20년울 초과한 노후관은 전체의 36.9%에 달하며, 언제 만들어졌는지도 모르는 지하 수도관이 전국에 6만km에 달한다. 유지보수를 위해 작업을 해야 하지만 정확한 데이터 없이 작업을 시작하면 작업 시간이 길어질 것이며 이는 가스로 인한 질식 사고 위험이 높아진다. 이러한 문제점들을 해결하고자 지하구조를 파악할 수 있으며 내부 상황 정보(크랙)를 수집할 수 있는 로봇을 제작하였다.</a:t>
            </a:r>
            <a:endParaRPr/>
          </a:p>
        </p:txBody>
      </p:sp>
      <p:sp>
        <p:nvSpPr>
          <p:cNvPr id="129" name="Google Shape;129;g12e3fa04f6c_3_118: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3: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4: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5: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5: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e3fa04f6c_2_27: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12e3fa04f6c_2_27: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9: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9: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e3fa04f6c_3_40: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12e3fa04f6c_3_40: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16.png"/><Relationship Id="rId12" Type="http://schemas.openxmlformats.org/officeDocument/2006/relationships/image" Target="../media/image24.png"/><Relationship Id="rId17" Type="http://schemas.openxmlformats.org/officeDocument/2006/relationships/image" Target="../media/image29.jpeg"/><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5.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33.png"/><Relationship Id="rId1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83"/>
        <p:cNvGrpSpPr/>
        <p:nvPr/>
      </p:nvGrpSpPr>
      <p:grpSpPr>
        <a:xfrm>
          <a:off x="0" y="0"/>
          <a:ext cx="0" cy="0"/>
          <a:chOff x="0" y="0"/>
          <a:chExt cx="0" cy="0"/>
        </a:xfrm>
      </p:grpSpPr>
      <p:sp>
        <p:nvSpPr>
          <p:cNvPr id="84" name="Google Shape;84;p1"/>
          <p:cNvSpPr txBox="1"/>
          <p:nvPr/>
        </p:nvSpPr>
        <p:spPr>
          <a:xfrm>
            <a:off x="2870214" y="7816200"/>
            <a:ext cx="12545287" cy="8423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0" i="1" u="none" strike="noStrike" cap="none">
                <a:solidFill>
                  <a:srgbClr val="000000"/>
                </a:solidFill>
                <a:latin typeface="Arial"/>
                <a:ea typeface="Arial"/>
                <a:cs typeface="Arial"/>
                <a:sym typeface="Arial"/>
              </a:rPr>
              <a:t>박재완 , 맹용호, 이재준</a:t>
            </a:r>
            <a:endParaRPr sz="1800" b="0" i="0" u="none" strike="noStrike" cap="none">
              <a:solidFill>
                <a:schemeClr val="dk1"/>
              </a:solidFill>
              <a:latin typeface="Calibri"/>
              <a:ea typeface="Calibri"/>
              <a:cs typeface="Calibri"/>
              <a:sym typeface="Calibri"/>
            </a:endParaRPr>
          </a:p>
        </p:txBody>
      </p:sp>
      <p:sp>
        <p:nvSpPr>
          <p:cNvPr id="85" name="Google Shape;85;p1"/>
          <p:cNvSpPr txBox="1"/>
          <p:nvPr/>
        </p:nvSpPr>
        <p:spPr>
          <a:xfrm>
            <a:off x="-314286" y="6027343"/>
            <a:ext cx="18914286" cy="30033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200" b="0" i="0" u="none" strike="noStrike" cap="none">
                <a:solidFill>
                  <a:srgbClr val="000000"/>
                </a:solidFill>
                <a:latin typeface="Arial"/>
                <a:ea typeface="Arial"/>
                <a:cs typeface="Arial"/>
                <a:sym typeface="Arial"/>
              </a:rPr>
              <a:t>위험지역 탐사 로봇</a:t>
            </a:r>
            <a:endParaRPr sz="1800" b="0" i="0" u="none" strike="noStrike" cap="none">
              <a:solidFill>
                <a:schemeClr val="dk1"/>
              </a:solidFill>
              <a:latin typeface="Calibri"/>
              <a:ea typeface="Calibri"/>
              <a:cs typeface="Calibri"/>
              <a:sym typeface="Calibri"/>
            </a:endParaRPr>
          </a:p>
        </p:txBody>
      </p:sp>
      <p:grpSp>
        <p:nvGrpSpPr>
          <p:cNvPr id="86" name="Google Shape;86;p1"/>
          <p:cNvGrpSpPr/>
          <p:nvPr/>
        </p:nvGrpSpPr>
        <p:grpSpPr>
          <a:xfrm>
            <a:off x="13967620" y="6027343"/>
            <a:ext cx="576344" cy="576344"/>
            <a:chOff x="13967620" y="6027343"/>
            <a:chExt cx="576344" cy="576344"/>
          </a:xfrm>
        </p:grpSpPr>
        <p:pic>
          <p:nvPicPr>
            <p:cNvPr id="87" name="Google Shape;87;p1"/>
            <p:cNvPicPr preferRelativeResize="0"/>
            <p:nvPr/>
          </p:nvPicPr>
          <p:blipFill rotWithShape="1">
            <a:blip r:embed="rId3">
              <a:alphaModFix/>
            </a:blip>
            <a:srcRect/>
            <a:stretch/>
          </p:blipFill>
          <p:spPr>
            <a:xfrm>
              <a:off x="13967620" y="6027343"/>
              <a:ext cx="576344" cy="576344"/>
            </a:xfrm>
            <a:prstGeom prst="rect">
              <a:avLst/>
            </a:prstGeom>
            <a:noFill/>
            <a:ln>
              <a:noFill/>
            </a:ln>
          </p:spPr>
        </p:pic>
        <p:pic>
          <p:nvPicPr>
            <p:cNvPr id="88" name="Google Shape;88;p1"/>
            <p:cNvPicPr preferRelativeResize="0"/>
            <p:nvPr/>
          </p:nvPicPr>
          <p:blipFill rotWithShape="1">
            <a:blip r:embed="rId4">
              <a:alphaModFix/>
            </a:blip>
            <a:srcRect/>
            <a:stretch/>
          </p:blipFill>
          <p:spPr>
            <a:xfrm>
              <a:off x="14084191" y="6146456"/>
              <a:ext cx="343202" cy="365098"/>
            </a:xfrm>
            <a:prstGeom prst="rect">
              <a:avLst/>
            </a:prstGeom>
            <a:noFill/>
            <a:ln>
              <a:noFill/>
            </a:ln>
          </p:spPr>
        </p:pic>
      </p:grpSp>
      <p:pic>
        <p:nvPicPr>
          <p:cNvPr id="89" name="Google Shape;89;p1"/>
          <p:cNvPicPr preferRelativeResize="0"/>
          <p:nvPr/>
        </p:nvPicPr>
        <p:blipFill rotWithShape="1">
          <a:blip r:embed="rId5">
            <a:alphaModFix/>
          </a:blip>
          <a:srcRect/>
          <a:stretch/>
        </p:blipFill>
        <p:spPr>
          <a:xfrm>
            <a:off x="5426797" y="2372157"/>
            <a:ext cx="4885971" cy="3323847"/>
          </a:xfrm>
          <a:prstGeom prst="rect">
            <a:avLst/>
          </a:prstGeom>
          <a:noFill/>
          <a:ln>
            <a:noFill/>
          </a:ln>
        </p:spPr>
      </p:pic>
      <p:pic>
        <p:nvPicPr>
          <p:cNvPr id="90" name="Google Shape;90;p1"/>
          <p:cNvPicPr preferRelativeResize="0"/>
          <p:nvPr/>
        </p:nvPicPr>
        <p:blipFill rotWithShape="1">
          <a:blip r:embed="rId6">
            <a:alphaModFix/>
          </a:blip>
          <a:srcRect/>
          <a:stretch/>
        </p:blipFill>
        <p:spPr>
          <a:xfrm>
            <a:off x="8743242" y="2458280"/>
            <a:ext cx="4504606" cy="3321442"/>
          </a:xfrm>
          <a:prstGeom prst="rect">
            <a:avLst/>
          </a:prstGeom>
          <a:noFill/>
          <a:ln>
            <a:noFill/>
          </a:ln>
        </p:spPr>
      </p:pic>
      <p:pic>
        <p:nvPicPr>
          <p:cNvPr id="91" name="Google Shape;91;p1"/>
          <p:cNvPicPr preferRelativeResize="0"/>
          <p:nvPr/>
        </p:nvPicPr>
        <p:blipFill rotWithShape="1">
          <a:blip r:embed="rId7">
            <a:alphaModFix/>
          </a:blip>
          <a:srcRect/>
          <a:stretch/>
        </p:blipFill>
        <p:spPr>
          <a:xfrm>
            <a:off x="673016" y="1291258"/>
            <a:ext cx="16939683" cy="114286"/>
          </a:xfrm>
          <a:prstGeom prst="rect">
            <a:avLst/>
          </a:prstGeom>
          <a:noFill/>
          <a:ln>
            <a:noFill/>
          </a:ln>
        </p:spPr>
      </p:pic>
      <p:pic>
        <p:nvPicPr>
          <p:cNvPr id="92" name="Google Shape;92;p1"/>
          <p:cNvPicPr preferRelativeResize="0"/>
          <p:nvPr/>
        </p:nvPicPr>
        <p:blipFill rotWithShape="1">
          <a:blip r:embed="rId7">
            <a:alphaModFix/>
          </a:blip>
          <a:srcRect/>
          <a:stretch/>
        </p:blipFill>
        <p:spPr>
          <a:xfrm>
            <a:off x="673016" y="8908742"/>
            <a:ext cx="16939683" cy="1142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12"/>
        <p:cNvGrpSpPr/>
        <p:nvPr/>
      </p:nvGrpSpPr>
      <p:grpSpPr>
        <a:xfrm>
          <a:off x="0" y="0"/>
          <a:ext cx="0" cy="0"/>
          <a:chOff x="0" y="0"/>
          <a:chExt cx="0" cy="0"/>
        </a:xfrm>
      </p:grpSpPr>
      <p:sp>
        <p:nvSpPr>
          <p:cNvPr id="313" name="Google Shape;313;g12e3fa04f6c_0_97"/>
          <p:cNvSpPr txBox="1"/>
          <p:nvPr/>
        </p:nvSpPr>
        <p:spPr>
          <a:xfrm>
            <a:off x="673019" y="631600"/>
            <a:ext cx="34845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0</a:t>
            </a:r>
            <a:r>
              <a:rPr lang="en-US" sz="3200"/>
              <a:t>5</a:t>
            </a:r>
            <a:r>
              <a:rPr lang="en-US" sz="3200">
                <a:solidFill>
                  <a:srgbClr val="000000"/>
                </a:solidFill>
                <a:latin typeface="Arial"/>
                <a:ea typeface="Arial"/>
                <a:cs typeface="Arial"/>
                <a:sym typeface="Arial"/>
              </a:rPr>
              <a:t>. </a:t>
            </a:r>
            <a:r>
              <a:rPr lang="en-US" sz="3200"/>
              <a:t>하드웨어 설계</a:t>
            </a:r>
            <a:endParaRPr sz="1800">
              <a:solidFill>
                <a:schemeClr val="dk1"/>
              </a:solidFill>
              <a:latin typeface="Calibri"/>
              <a:ea typeface="Calibri"/>
              <a:cs typeface="Calibri"/>
              <a:sym typeface="Calibri"/>
            </a:endParaRPr>
          </a:p>
        </p:txBody>
      </p:sp>
      <p:pic>
        <p:nvPicPr>
          <p:cNvPr id="314" name="Google Shape;314;g12e3fa04f6c_0_97"/>
          <p:cNvPicPr preferRelativeResize="0"/>
          <p:nvPr/>
        </p:nvPicPr>
        <p:blipFill rotWithShape="1">
          <a:blip r:embed="rId3">
            <a:alphaModFix/>
          </a:blip>
          <a:srcRect/>
          <a:stretch/>
        </p:blipFill>
        <p:spPr>
          <a:xfrm>
            <a:off x="673016" y="1291258"/>
            <a:ext cx="16939682" cy="114286"/>
          </a:xfrm>
          <a:prstGeom prst="rect">
            <a:avLst/>
          </a:prstGeom>
          <a:noFill/>
          <a:ln>
            <a:noFill/>
          </a:ln>
        </p:spPr>
      </p:pic>
      <p:sp>
        <p:nvSpPr>
          <p:cNvPr id="315" name="Google Shape;315;g12e3fa04f6c_0_97"/>
          <p:cNvSpPr txBox="1"/>
          <p:nvPr/>
        </p:nvSpPr>
        <p:spPr>
          <a:xfrm>
            <a:off x="16140540" y="772856"/>
            <a:ext cx="25512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316" name="Google Shape;316;g12e3fa04f6c_0_97"/>
          <p:cNvGrpSpPr/>
          <p:nvPr/>
        </p:nvGrpSpPr>
        <p:grpSpPr>
          <a:xfrm>
            <a:off x="15651358" y="819397"/>
            <a:ext cx="384409" cy="384409"/>
            <a:chOff x="15651358" y="819397"/>
            <a:chExt cx="384409" cy="384409"/>
          </a:xfrm>
        </p:grpSpPr>
        <p:pic>
          <p:nvPicPr>
            <p:cNvPr id="317" name="Google Shape;317;g12e3fa04f6c_0_97"/>
            <p:cNvPicPr preferRelativeResize="0"/>
            <p:nvPr/>
          </p:nvPicPr>
          <p:blipFill rotWithShape="1">
            <a:blip r:embed="rId4">
              <a:alphaModFix/>
            </a:blip>
            <a:srcRect/>
            <a:stretch/>
          </p:blipFill>
          <p:spPr>
            <a:xfrm>
              <a:off x="15651358" y="819397"/>
              <a:ext cx="384409" cy="384409"/>
            </a:xfrm>
            <a:prstGeom prst="rect">
              <a:avLst/>
            </a:prstGeom>
            <a:noFill/>
            <a:ln>
              <a:noFill/>
            </a:ln>
          </p:spPr>
        </p:pic>
        <p:pic>
          <p:nvPicPr>
            <p:cNvPr id="318" name="Google Shape;318;g12e3fa04f6c_0_97"/>
            <p:cNvPicPr preferRelativeResize="0"/>
            <p:nvPr/>
          </p:nvPicPr>
          <p:blipFill rotWithShape="1">
            <a:blip r:embed="rId5">
              <a:alphaModFix/>
            </a:blip>
            <a:srcRect/>
            <a:stretch/>
          </p:blipFill>
          <p:spPr>
            <a:xfrm>
              <a:off x="15729108" y="898843"/>
              <a:ext cx="228908" cy="243512"/>
            </a:xfrm>
            <a:prstGeom prst="rect">
              <a:avLst/>
            </a:prstGeom>
            <a:noFill/>
            <a:ln>
              <a:noFill/>
            </a:ln>
          </p:spPr>
        </p:pic>
      </p:grpSp>
      <p:sp>
        <p:nvSpPr>
          <p:cNvPr id="319" name="Google Shape;319;g12e3fa04f6c_0_97"/>
          <p:cNvSpPr txBox="1"/>
          <p:nvPr/>
        </p:nvSpPr>
        <p:spPr>
          <a:xfrm>
            <a:off x="4142182" y="780882"/>
            <a:ext cx="717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Raspberry Pi 프로젝트</a:t>
            </a:r>
            <a:endParaRPr sz="1800">
              <a:solidFill>
                <a:schemeClr val="dk1"/>
              </a:solidFill>
              <a:latin typeface="Calibri"/>
              <a:ea typeface="Calibri"/>
              <a:cs typeface="Calibri"/>
              <a:sym typeface="Calibri"/>
            </a:endParaRPr>
          </a:p>
        </p:txBody>
      </p:sp>
      <p:grpSp>
        <p:nvGrpSpPr>
          <p:cNvPr id="320" name="Google Shape;320;g12e3fa04f6c_0_97"/>
          <p:cNvGrpSpPr/>
          <p:nvPr/>
        </p:nvGrpSpPr>
        <p:grpSpPr>
          <a:xfrm>
            <a:off x="338926" y="1319254"/>
            <a:ext cx="7177551" cy="8457928"/>
            <a:chOff x="110325" y="862075"/>
            <a:chExt cx="7998162" cy="9424925"/>
          </a:xfrm>
        </p:grpSpPr>
        <p:pic>
          <p:nvPicPr>
            <p:cNvPr id="321" name="Google Shape;321;g12e3fa04f6c_0_97"/>
            <p:cNvPicPr preferRelativeResize="0"/>
            <p:nvPr/>
          </p:nvPicPr>
          <p:blipFill rotWithShape="1">
            <a:blip r:embed="rId6">
              <a:alphaModFix/>
            </a:blip>
            <a:srcRect l="30183" r="11660"/>
            <a:stretch/>
          </p:blipFill>
          <p:spPr>
            <a:xfrm>
              <a:off x="3071475" y="5745225"/>
              <a:ext cx="5037012" cy="4541775"/>
            </a:xfrm>
            <a:prstGeom prst="rect">
              <a:avLst/>
            </a:prstGeom>
            <a:noFill/>
            <a:ln>
              <a:noFill/>
            </a:ln>
          </p:spPr>
        </p:pic>
        <p:pic>
          <p:nvPicPr>
            <p:cNvPr id="322" name="Google Shape;322;g12e3fa04f6c_0_97"/>
            <p:cNvPicPr preferRelativeResize="0"/>
            <p:nvPr/>
          </p:nvPicPr>
          <p:blipFill>
            <a:blip r:embed="rId7">
              <a:alphaModFix/>
            </a:blip>
            <a:stretch>
              <a:fillRect/>
            </a:stretch>
          </p:blipFill>
          <p:spPr>
            <a:xfrm>
              <a:off x="110325" y="862075"/>
              <a:ext cx="5948442" cy="5826550"/>
            </a:xfrm>
            <a:prstGeom prst="rect">
              <a:avLst/>
            </a:prstGeom>
            <a:noFill/>
            <a:ln>
              <a:noFill/>
            </a:ln>
          </p:spPr>
        </p:pic>
      </p:grpSp>
      <p:grpSp>
        <p:nvGrpSpPr>
          <p:cNvPr id="323" name="Google Shape;323;g12e3fa04f6c_0_97"/>
          <p:cNvGrpSpPr/>
          <p:nvPr/>
        </p:nvGrpSpPr>
        <p:grpSpPr>
          <a:xfrm>
            <a:off x="8300171" y="1866027"/>
            <a:ext cx="9918596" cy="7911615"/>
            <a:chOff x="9120550" y="2094600"/>
            <a:chExt cx="9097125" cy="7498450"/>
          </a:xfrm>
        </p:grpSpPr>
        <p:pic>
          <p:nvPicPr>
            <p:cNvPr id="324" name="Google Shape;324;g12e3fa04f6c_0_97"/>
            <p:cNvPicPr preferRelativeResize="0"/>
            <p:nvPr/>
          </p:nvPicPr>
          <p:blipFill>
            <a:blip r:embed="rId8">
              <a:alphaModFix/>
            </a:blip>
            <a:stretch>
              <a:fillRect/>
            </a:stretch>
          </p:blipFill>
          <p:spPr>
            <a:xfrm>
              <a:off x="12885596" y="4797197"/>
              <a:ext cx="5332080" cy="4795853"/>
            </a:xfrm>
            <a:prstGeom prst="rect">
              <a:avLst/>
            </a:prstGeom>
            <a:noFill/>
            <a:ln>
              <a:noFill/>
            </a:ln>
          </p:spPr>
        </p:pic>
        <p:pic>
          <p:nvPicPr>
            <p:cNvPr id="325" name="Google Shape;325;g12e3fa04f6c_0_97"/>
            <p:cNvPicPr preferRelativeResize="0"/>
            <p:nvPr/>
          </p:nvPicPr>
          <p:blipFill rotWithShape="1">
            <a:blip r:embed="rId9">
              <a:alphaModFix/>
            </a:blip>
            <a:srcRect l="15634" r="11711"/>
            <a:stretch/>
          </p:blipFill>
          <p:spPr>
            <a:xfrm>
              <a:off x="9120550" y="2094600"/>
              <a:ext cx="5800153" cy="441854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30" name="Google Shape;330;g12e3fa04f6c_3_20"/>
          <p:cNvSpPr txBox="1"/>
          <p:nvPr/>
        </p:nvSpPr>
        <p:spPr>
          <a:xfrm>
            <a:off x="676190" y="629728"/>
            <a:ext cx="78570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0</a:t>
            </a:r>
            <a:r>
              <a:rPr lang="en-US" sz="3200"/>
              <a:t>6</a:t>
            </a:r>
            <a:r>
              <a:rPr lang="en-US" sz="3200">
                <a:solidFill>
                  <a:srgbClr val="000000"/>
                </a:solidFill>
                <a:latin typeface="Arial"/>
                <a:ea typeface="Arial"/>
                <a:cs typeface="Arial"/>
                <a:sym typeface="Arial"/>
              </a:rPr>
              <a:t>. </a:t>
            </a:r>
            <a:r>
              <a:rPr lang="en-US" sz="3200"/>
              <a:t>동작 영상</a:t>
            </a:r>
            <a:endParaRPr sz="1800">
              <a:solidFill>
                <a:schemeClr val="dk1"/>
              </a:solidFill>
              <a:latin typeface="Calibri"/>
              <a:ea typeface="Calibri"/>
              <a:cs typeface="Calibri"/>
              <a:sym typeface="Calibri"/>
            </a:endParaRPr>
          </a:p>
        </p:txBody>
      </p:sp>
      <p:pic>
        <p:nvPicPr>
          <p:cNvPr id="331" name="Google Shape;331;g12e3fa04f6c_3_20"/>
          <p:cNvPicPr preferRelativeResize="0"/>
          <p:nvPr/>
        </p:nvPicPr>
        <p:blipFill rotWithShape="1">
          <a:blip r:embed="rId3">
            <a:alphaModFix/>
          </a:blip>
          <a:srcRect/>
          <a:stretch/>
        </p:blipFill>
        <p:spPr>
          <a:xfrm>
            <a:off x="673016" y="1291258"/>
            <a:ext cx="16939682" cy="114286"/>
          </a:xfrm>
          <a:prstGeom prst="rect">
            <a:avLst/>
          </a:prstGeom>
          <a:noFill/>
          <a:ln>
            <a:noFill/>
          </a:ln>
        </p:spPr>
      </p:pic>
      <p:sp>
        <p:nvSpPr>
          <p:cNvPr id="332" name="Google Shape;332;g12e3fa04f6c_3_20"/>
          <p:cNvSpPr txBox="1"/>
          <p:nvPr/>
        </p:nvSpPr>
        <p:spPr>
          <a:xfrm>
            <a:off x="16140540" y="772856"/>
            <a:ext cx="25512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333" name="Google Shape;333;g12e3fa04f6c_3_20"/>
          <p:cNvGrpSpPr/>
          <p:nvPr/>
        </p:nvGrpSpPr>
        <p:grpSpPr>
          <a:xfrm>
            <a:off x="15651358" y="819397"/>
            <a:ext cx="384409" cy="384409"/>
            <a:chOff x="15651358" y="819397"/>
            <a:chExt cx="384409" cy="384409"/>
          </a:xfrm>
        </p:grpSpPr>
        <p:pic>
          <p:nvPicPr>
            <p:cNvPr id="334" name="Google Shape;334;g12e3fa04f6c_3_20"/>
            <p:cNvPicPr preferRelativeResize="0"/>
            <p:nvPr/>
          </p:nvPicPr>
          <p:blipFill rotWithShape="1">
            <a:blip r:embed="rId4">
              <a:alphaModFix/>
            </a:blip>
            <a:srcRect/>
            <a:stretch/>
          </p:blipFill>
          <p:spPr>
            <a:xfrm>
              <a:off x="15651358" y="819397"/>
              <a:ext cx="384409" cy="384409"/>
            </a:xfrm>
            <a:prstGeom prst="rect">
              <a:avLst/>
            </a:prstGeom>
            <a:noFill/>
            <a:ln>
              <a:noFill/>
            </a:ln>
          </p:spPr>
        </p:pic>
        <p:pic>
          <p:nvPicPr>
            <p:cNvPr id="335" name="Google Shape;335;g12e3fa04f6c_3_20"/>
            <p:cNvPicPr preferRelativeResize="0"/>
            <p:nvPr/>
          </p:nvPicPr>
          <p:blipFill rotWithShape="1">
            <a:blip r:embed="rId5">
              <a:alphaModFix/>
            </a:blip>
            <a:srcRect/>
            <a:stretch/>
          </p:blipFill>
          <p:spPr>
            <a:xfrm>
              <a:off x="15729108" y="898843"/>
              <a:ext cx="228908" cy="243512"/>
            </a:xfrm>
            <a:prstGeom prst="rect">
              <a:avLst/>
            </a:prstGeom>
            <a:noFill/>
            <a:ln>
              <a:noFill/>
            </a:ln>
          </p:spPr>
        </p:pic>
      </p:grpSp>
      <p:sp>
        <p:nvSpPr>
          <p:cNvPr id="336" name="Google Shape;336;g12e3fa04f6c_3_20"/>
          <p:cNvSpPr txBox="1"/>
          <p:nvPr/>
        </p:nvSpPr>
        <p:spPr>
          <a:xfrm>
            <a:off x="3242737" y="739443"/>
            <a:ext cx="717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Raspberry Pi 프로젝트</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40"/>
        <p:cNvGrpSpPr/>
        <p:nvPr/>
      </p:nvGrpSpPr>
      <p:grpSpPr>
        <a:xfrm>
          <a:off x="0" y="0"/>
          <a:ext cx="0" cy="0"/>
          <a:chOff x="0" y="0"/>
          <a:chExt cx="0" cy="0"/>
        </a:xfrm>
      </p:grpSpPr>
      <p:sp>
        <p:nvSpPr>
          <p:cNvPr id="341" name="Google Shape;341;g12e3fa04f6c_3_108"/>
          <p:cNvSpPr txBox="1"/>
          <p:nvPr/>
        </p:nvSpPr>
        <p:spPr>
          <a:xfrm>
            <a:off x="676193" y="629725"/>
            <a:ext cx="26784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0</a:t>
            </a:r>
            <a:r>
              <a:rPr lang="en-US" sz="3200"/>
              <a:t>6</a:t>
            </a:r>
            <a:r>
              <a:rPr lang="en-US" sz="3200">
                <a:solidFill>
                  <a:srgbClr val="000000"/>
                </a:solidFill>
                <a:latin typeface="Arial"/>
                <a:ea typeface="Arial"/>
                <a:cs typeface="Arial"/>
                <a:sym typeface="Arial"/>
              </a:rPr>
              <a:t>. </a:t>
            </a:r>
            <a:r>
              <a:rPr lang="en-US" sz="3200"/>
              <a:t>직면 문제</a:t>
            </a:r>
            <a:endParaRPr sz="1800">
              <a:solidFill>
                <a:schemeClr val="dk1"/>
              </a:solidFill>
              <a:latin typeface="Calibri"/>
              <a:ea typeface="Calibri"/>
              <a:cs typeface="Calibri"/>
              <a:sym typeface="Calibri"/>
            </a:endParaRPr>
          </a:p>
        </p:txBody>
      </p:sp>
      <p:pic>
        <p:nvPicPr>
          <p:cNvPr id="342" name="Google Shape;342;g12e3fa04f6c_3_108"/>
          <p:cNvPicPr preferRelativeResize="0"/>
          <p:nvPr/>
        </p:nvPicPr>
        <p:blipFill rotWithShape="1">
          <a:blip r:embed="rId3">
            <a:alphaModFix/>
          </a:blip>
          <a:srcRect/>
          <a:stretch/>
        </p:blipFill>
        <p:spPr>
          <a:xfrm>
            <a:off x="673016" y="1291258"/>
            <a:ext cx="16939682" cy="114286"/>
          </a:xfrm>
          <a:prstGeom prst="rect">
            <a:avLst/>
          </a:prstGeom>
          <a:noFill/>
          <a:ln>
            <a:noFill/>
          </a:ln>
        </p:spPr>
      </p:pic>
      <p:sp>
        <p:nvSpPr>
          <p:cNvPr id="343" name="Google Shape;343;g12e3fa04f6c_3_108"/>
          <p:cNvSpPr txBox="1"/>
          <p:nvPr/>
        </p:nvSpPr>
        <p:spPr>
          <a:xfrm>
            <a:off x="16140540" y="772856"/>
            <a:ext cx="25512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344" name="Google Shape;344;g12e3fa04f6c_3_108"/>
          <p:cNvGrpSpPr/>
          <p:nvPr/>
        </p:nvGrpSpPr>
        <p:grpSpPr>
          <a:xfrm>
            <a:off x="15651358" y="819397"/>
            <a:ext cx="384409" cy="384409"/>
            <a:chOff x="15651358" y="819397"/>
            <a:chExt cx="384409" cy="384409"/>
          </a:xfrm>
        </p:grpSpPr>
        <p:pic>
          <p:nvPicPr>
            <p:cNvPr id="345" name="Google Shape;345;g12e3fa04f6c_3_108"/>
            <p:cNvPicPr preferRelativeResize="0"/>
            <p:nvPr/>
          </p:nvPicPr>
          <p:blipFill rotWithShape="1">
            <a:blip r:embed="rId4">
              <a:alphaModFix/>
            </a:blip>
            <a:srcRect/>
            <a:stretch/>
          </p:blipFill>
          <p:spPr>
            <a:xfrm>
              <a:off x="15651358" y="819397"/>
              <a:ext cx="384409" cy="384409"/>
            </a:xfrm>
            <a:prstGeom prst="rect">
              <a:avLst/>
            </a:prstGeom>
            <a:noFill/>
            <a:ln>
              <a:noFill/>
            </a:ln>
          </p:spPr>
        </p:pic>
        <p:pic>
          <p:nvPicPr>
            <p:cNvPr id="346" name="Google Shape;346;g12e3fa04f6c_3_108"/>
            <p:cNvPicPr preferRelativeResize="0"/>
            <p:nvPr/>
          </p:nvPicPr>
          <p:blipFill rotWithShape="1">
            <a:blip r:embed="rId5">
              <a:alphaModFix/>
            </a:blip>
            <a:srcRect/>
            <a:stretch/>
          </p:blipFill>
          <p:spPr>
            <a:xfrm>
              <a:off x="15729108" y="898843"/>
              <a:ext cx="228908" cy="243512"/>
            </a:xfrm>
            <a:prstGeom prst="rect">
              <a:avLst/>
            </a:prstGeom>
            <a:noFill/>
            <a:ln>
              <a:noFill/>
            </a:ln>
          </p:spPr>
        </p:pic>
      </p:grpSp>
      <p:sp>
        <p:nvSpPr>
          <p:cNvPr id="347" name="Google Shape;347;g12e3fa04f6c_3_108"/>
          <p:cNvSpPr txBox="1"/>
          <p:nvPr/>
        </p:nvSpPr>
        <p:spPr>
          <a:xfrm>
            <a:off x="3258090" y="739443"/>
            <a:ext cx="717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Raspberry Pi 프로젝트</a:t>
            </a:r>
            <a:endParaRPr sz="1800">
              <a:solidFill>
                <a:schemeClr val="dk1"/>
              </a:solidFill>
              <a:latin typeface="Calibri"/>
              <a:ea typeface="Calibri"/>
              <a:cs typeface="Calibri"/>
              <a:sym typeface="Calibri"/>
            </a:endParaRPr>
          </a:p>
        </p:txBody>
      </p:sp>
      <p:grpSp>
        <p:nvGrpSpPr>
          <p:cNvPr id="348" name="Google Shape;348;g12e3fa04f6c_3_108"/>
          <p:cNvGrpSpPr/>
          <p:nvPr/>
        </p:nvGrpSpPr>
        <p:grpSpPr>
          <a:xfrm>
            <a:off x="1016001" y="1637329"/>
            <a:ext cx="15858806" cy="3627322"/>
            <a:chOff x="232309" y="1626379"/>
            <a:chExt cx="17824891" cy="4792339"/>
          </a:xfrm>
        </p:grpSpPr>
        <p:pic>
          <p:nvPicPr>
            <p:cNvPr id="349" name="Google Shape;349;g12e3fa04f6c_3_108"/>
            <p:cNvPicPr preferRelativeResize="0"/>
            <p:nvPr/>
          </p:nvPicPr>
          <p:blipFill rotWithShape="1">
            <a:blip r:embed="rId6">
              <a:alphaModFix/>
            </a:blip>
            <a:srcRect t="38298"/>
            <a:stretch/>
          </p:blipFill>
          <p:spPr>
            <a:xfrm>
              <a:off x="676200" y="2579076"/>
              <a:ext cx="6334200" cy="2919075"/>
            </a:xfrm>
            <a:prstGeom prst="rect">
              <a:avLst/>
            </a:prstGeom>
            <a:noFill/>
            <a:ln>
              <a:noFill/>
            </a:ln>
          </p:spPr>
        </p:pic>
        <p:sp>
          <p:nvSpPr>
            <p:cNvPr id="350" name="Google Shape;350;g12e3fa04f6c_3_108"/>
            <p:cNvSpPr txBox="1"/>
            <p:nvPr/>
          </p:nvSpPr>
          <p:spPr>
            <a:xfrm>
              <a:off x="666770" y="1626379"/>
              <a:ext cx="5959200" cy="793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300" b="1"/>
                <a:t>DHT11 데이터 수신 문제</a:t>
              </a:r>
              <a:endParaRPr sz="1900" b="1">
                <a:solidFill>
                  <a:schemeClr val="dk1"/>
                </a:solidFill>
                <a:latin typeface="Calibri"/>
                <a:ea typeface="Calibri"/>
                <a:cs typeface="Calibri"/>
                <a:sym typeface="Calibri"/>
              </a:endParaRPr>
            </a:p>
          </p:txBody>
        </p:sp>
        <p:sp>
          <p:nvSpPr>
            <p:cNvPr id="351" name="Google Shape;351;g12e3fa04f6c_3_108"/>
            <p:cNvSpPr txBox="1"/>
            <p:nvPr/>
          </p:nvSpPr>
          <p:spPr>
            <a:xfrm>
              <a:off x="232309" y="5788499"/>
              <a:ext cx="7435596" cy="63021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500" dirty="0" err="1"/>
                <a:t>데이터를</a:t>
              </a:r>
              <a:r>
                <a:rPr lang="en-US" sz="2500" dirty="0"/>
                <a:t> </a:t>
              </a:r>
              <a:r>
                <a:rPr lang="en-US" sz="2500" dirty="0" err="1"/>
                <a:t>못받아오는</a:t>
              </a:r>
              <a:r>
                <a:rPr lang="en-US" sz="2500" dirty="0"/>
                <a:t> </a:t>
              </a:r>
              <a:r>
                <a:rPr lang="en-US" sz="2500" dirty="0" err="1"/>
                <a:t>경우</a:t>
              </a:r>
              <a:r>
                <a:rPr lang="en-US" sz="2500" dirty="0"/>
                <a:t> </a:t>
              </a:r>
              <a:r>
                <a:rPr lang="en-US" sz="2500" dirty="0" err="1"/>
                <a:t>코드</a:t>
              </a:r>
              <a:r>
                <a:rPr lang="en-US" sz="2500" dirty="0"/>
                <a:t> </a:t>
              </a:r>
              <a:r>
                <a:rPr lang="en-US" sz="2500" dirty="0" err="1"/>
                <a:t>전체가</a:t>
              </a:r>
              <a:r>
                <a:rPr lang="en-US" sz="2500" dirty="0"/>
                <a:t> </a:t>
              </a:r>
              <a:r>
                <a:rPr lang="en-US" sz="2500" dirty="0" err="1"/>
                <a:t>멈춤</a:t>
              </a:r>
              <a:endParaRPr sz="2500" dirty="0">
                <a:solidFill>
                  <a:schemeClr val="dk1"/>
                </a:solidFill>
                <a:latin typeface="Calibri"/>
                <a:ea typeface="Calibri"/>
                <a:cs typeface="Calibri"/>
                <a:sym typeface="Calibri"/>
              </a:endParaRPr>
            </a:p>
          </p:txBody>
        </p:sp>
        <p:sp>
          <p:nvSpPr>
            <p:cNvPr id="352" name="Google Shape;352;g12e3fa04f6c_3_108"/>
            <p:cNvSpPr txBox="1"/>
            <p:nvPr/>
          </p:nvSpPr>
          <p:spPr>
            <a:xfrm>
              <a:off x="9132275" y="5563815"/>
              <a:ext cx="8286500" cy="6303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500" dirty="0" err="1"/>
                <a:t>데이터를</a:t>
              </a:r>
              <a:r>
                <a:rPr lang="en-US" sz="2500" dirty="0"/>
                <a:t> </a:t>
              </a:r>
              <a:r>
                <a:rPr lang="en-US" sz="2500" dirty="0" err="1"/>
                <a:t>못받아오는</a:t>
              </a:r>
              <a:r>
                <a:rPr lang="en-US" sz="2500" dirty="0"/>
                <a:t> </a:t>
              </a:r>
              <a:r>
                <a:rPr lang="en-US" sz="2500" dirty="0" err="1"/>
                <a:t>경우</a:t>
              </a:r>
              <a:r>
                <a:rPr lang="en-US" sz="2500" dirty="0"/>
                <a:t> </a:t>
              </a:r>
              <a:r>
                <a:rPr lang="en-US" sz="2500" dirty="0" err="1"/>
                <a:t>sql</a:t>
              </a:r>
              <a:r>
                <a:rPr lang="en-US" sz="2500" dirty="0"/>
                <a:t> </a:t>
              </a:r>
              <a:r>
                <a:rPr lang="en-US" sz="2500" dirty="0" err="1"/>
                <a:t>쿼리</a:t>
              </a:r>
              <a:r>
                <a:rPr lang="en-US" sz="2500" dirty="0"/>
                <a:t> </a:t>
              </a:r>
              <a:r>
                <a:rPr lang="en-US" sz="2500" dirty="0" err="1"/>
                <a:t>실행</a:t>
              </a:r>
              <a:r>
                <a:rPr lang="en-US" sz="2500" dirty="0"/>
                <a:t> </a:t>
              </a:r>
              <a:r>
                <a:rPr lang="en-US" sz="2500" dirty="0" err="1"/>
                <a:t>안함</a:t>
              </a:r>
              <a:endParaRPr sz="2500" dirty="0">
                <a:solidFill>
                  <a:schemeClr val="dk1"/>
                </a:solidFill>
                <a:latin typeface="Calibri"/>
                <a:ea typeface="Calibri"/>
                <a:cs typeface="Calibri"/>
                <a:sym typeface="Calibri"/>
              </a:endParaRPr>
            </a:p>
          </p:txBody>
        </p:sp>
        <p:pic>
          <p:nvPicPr>
            <p:cNvPr id="353" name="Google Shape;353;g12e3fa04f6c_3_108"/>
            <p:cNvPicPr preferRelativeResize="0"/>
            <p:nvPr/>
          </p:nvPicPr>
          <p:blipFill>
            <a:blip r:embed="rId7">
              <a:alphaModFix/>
            </a:blip>
            <a:stretch>
              <a:fillRect/>
            </a:stretch>
          </p:blipFill>
          <p:spPr>
            <a:xfrm>
              <a:off x="9132275" y="3048013"/>
              <a:ext cx="8924925" cy="1981200"/>
            </a:xfrm>
            <a:prstGeom prst="rect">
              <a:avLst/>
            </a:prstGeom>
            <a:noFill/>
            <a:ln>
              <a:noFill/>
            </a:ln>
          </p:spPr>
        </p:pic>
        <p:cxnSp>
          <p:nvCxnSpPr>
            <p:cNvPr id="354" name="Google Shape;354;g12e3fa04f6c_3_108"/>
            <p:cNvCxnSpPr>
              <a:stCxn id="349" idx="3"/>
              <a:endCxn id="353" idx="1"/>
            </p:cNvCxnSpPr>
            <p:nvPr/>
          </p:nvCxnSpPr>
          <p:spPr>
            <a:xfrm>
              <a:off x="7010400" y="4038614"/>
              <a:ext cx="2121900" cy="0"/>
            </a:xfrm>
            <a:prstGeom prst="straightConnector1">
              <a:avLst/>
            </a:prstGeom>
            <a:noFill/>
            <a:ln w="114300" cap="flat" cmpd="sng">
              <a:solidFill>
                <a:schemeClr val="dk1"/>
              </a:solidFill>
              <a:prstDash val="solid"/>
              <a:round/>
              <a:headEnd type="none" w="med" len="med"/>
              <a:tailEnd type="triangle" w="med" len="med"/>
            </a:ln>
          </p:spPr>
        </p:cxnSp>
      </p:grpSp>
      <p:pic>
        <p:nvPicPr>
          <p:cNvPr id="355" name="Google Shape;355;g12e3fa04f6c_3_108"/>
          <p:cNvPicPr preferRelativeResize="0"/>
          <p:nvPr/>
        </p:nvPicPr>
        <p:blipFill>
          <a:blip r:embed="rId8">
            <a:alphaModFix/>
          </a:blip>
          <a:stretch>
            <a:fillRect/>
          </a:stretch>
        </p:blipFill>
        <p:spPr>
          <a:xfrm>
            <a:off x="1469975" y="6525975"/>
            <a:ext cx="6204050" cy="1867725"/>
          </a:xfrm>
          <a:prstGeom prst="rect">
            <a:avLst/>
          </a:prstGeom>
          <a:noFill/>
          <a:ln>
            <a:noFill/>
          </a:ln>
        </p:spPr>
      </p:pic>
      <p:pic>
        <p:nvPicPr>
          <p:cNvPr id="356" name="Google Shape;356;g12e3fa04f6c_3_108"/>
          <p:cNvPicPr preferRelativeResize="0"/>
          <p:nvPr/>
        </p:nvPicPr>
        <p:blipFill>
          <a:blip r:embed="rId9">
            <a:alphaModFix/>
          </a:blip>
          <a:stretch>
            <a:fillRect/>
          </a:stretch>
        </p:blipFill>
        <p:spPr>
          <a:xfrm>
            <a:off x="9889229" y="5326416"/>
            <a:ext cx="2614725" cy="4266825"/>
          </a:xfrm>
          <a:prstGeom prst="rect">
            <a:avLst/>
          </a:prstGeom>
          <a:noFill/>
          <a:ln>
            <a:noFill/>
          </a:ln>
        </p:spPr>
      </p:pic>
      <p:sp>
        <p:nvSpPr>
          <p:cNvPr id="357" name="Google Shape;357;g12e3fa04f6c_3_108"/>
          <p:cNvSpPr txBox="1"/>
          <p:nvPr/>
        </p:nvSpPr>
        <p:spPr>
          <a:xfrm>
            <a:off x="1427402" y="8627875"/>
            <a:ext cx="5036400" cy="4617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400"/>
              <a:t>X, Y 가 0으로만 출력되는것을 확인</a:t>
            </a:r>
            <a:endParaRPr sz="1000">
              <a:solidFill>
                <a:schemeClr val="dk1"/>
              </a:solidFill>
              <a:latin typeface="Calibri"/>
              <a:ea typeface="Calibri"/>
              <a:cs typeface="Calibri"/>
              <a:sym typeface="Calibri"/>
            </a:endParaRPr>
          </a:p>
        </p:txBody>
      </p:sp>
      <p:cxnSp>
        <p:nvCxnSpPr>
          <p:cNvPr id="358" name="Google Shape;358;g12e3fa04f6c_3_108"/>
          <p:cNvCxnSpPr>
            <a:stCxn id="355" idx="3"/>
            <a:endCxn id="356" idx="1"/>
          </p:cNvCxnSpPr>
          <p:nvPr/>
        </p:nvCxnSpPr>
        <p:spPr>
          <a:xfrm>
            <a:off x="7674025" y="7459837"/>
            <a:ext cx="2215200" cy="0"/>
          </a:xfrm>
          <a:prstGeom prst="straightConnector1">
            <a:avLst/>
          </a:prstGeom>
          <a:noFill/>
          <a:ln w="76200" cap="flat" cmpd="sng">
            <a:solidFill>
              <a:schemeClr val="dk1"/>
            </a:solidFill>
            <a:prstDash val="solid"/>
            <a:round/>
            <a:headEnd type="none" w="med" len="med"/>
            <a:tailEnd type="triangle" w="med" len="med"/>
          </a:ln>
        </p:spPr>
      </p:cxnSp>
      <p:sp>
        <p:nvSpPr>
          <p:cNvPr id="359" name="Google Shape;359;g12e3fa04f6c_3_108"/>
          <p:cNvSpPr txBox="1"/>
          <p:nvPr/>
        </p:nvSpPr>
        <p:spPr>
          <a:xfrm>
            <a:off x="12818727" y="7106725"/>
            <a:ext cx="5036400" cy="831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400"/>
              <a:t>ADC2핀으로 연결된 핀을</a:t>
            </a:r>
            <a:endParaRPr sz="2400"/>
          </a:p>
          <a:p>
            <a:pPr marL="0" marR="0" lvl="0" indent="0" algn="l" rtl="0">
              <a:spcBef>
                <a:spcPts val="0"/>
              </a:spcBef>
              <a:spcAft>
                <a:spcPts val="0"/>
              </a:spcAft>
              <a:buNone/>
            </a:pPr>
            <a:r>
              <a:rPr lang="en-US" sz="2400"/>
              <a:t>ADC1 핀으로 연결시켜줌</a:t>
            </a:r>
            <a:endParaRPr sz="1000">
              <a:solidFill>
                <a:schemeClr val="dk1"/>
              </a:solidFill>
              <a:latin typeface="Calibri"/>
              <a:ea typeface="Calibri"/>
              <a:cs typeface="Calibri"/>
              <a:sym typeface="Calibri"/>
            </a:endParaRPr>
          </a:p>
        </p:txBody>
      </p:sp>
      <p:cxnSp>
        <p:nvCxnSpPr>
          <p:cNvPr id="360" name="Google Shape;360;g12e3fa04f6c_3_108"/>
          <p:cNvCxnSpPr/>
          <p:nvPr/>
        </p:nvCxnSpPr>
        <p:spPr>
          <a:xfrm>
            <a:off x="9916075" y="7276575"/>
            <a:ext cx="509100" cy="1444500"/>
          </a:xfrm>
          <a:prstGeom prst="straightConnector1">
            <a:avLst/>
          </a:prstGeom>
          <a:noFill/>
          <a:ln w="38100" cap="flat" cmpd="sng">
            <a:solidFill>
              <a:srgbClr val="FF0000"/>
            </a:solidFill>
            <a:prstDash val="solid"/>
            <a:round/>
            <a:headEnd type="none" w="med" len="med"/>
            <a:tailEnd type="none" w="med" len="med"/>
          </a:ln>
        </p:spPr>
      </p:cxnSp>
      <p:cxnSp>
        <p:nvCxnSpPr>
          <p:cNvPr id="361" name="Google Shape;361;g12e3fa04f6c_3_108"/>
          <p:cNvCxnSpPr/>
          <p:nvPr/>
        </p:nvCxnSpPr>
        <p:spPr>
          <a:xfrm rot="10800000" flipH="1">
            <a:off x="9918500" y="7273550"/>
            <a:ext cx="454200" cy="14013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365"/>
        <p:cNvGrpSpPr/>
        <p:nvPr/>
      </p:nvGrpSpPr>
      <p:grpSpPr>
        <a:xfrm>
          <a:off x="0" y="0"/>
          <a:ext cx="0" cy="0"/>
          <a:chOff x="0" y="0"/>
          <a:chExt cx="0" cy="0"/>
        </a:xfrm>
      </p:grpSpPr>
      <p:sp>
        <p:nvSpPr>
          <p:cNvPr id="366" name="Google Shape;366;p10"/>
          <p:cNvSpPr txBox="1"/>
          <p:nvPr/>
        </p:nvSpPr>
        <p:spPr>
          <a:xfrm>
            <a:off x="-314286" y="6027341"/>
            <a:ext cx="18914400" cy="181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200"/>
              <a:t>감사합니다.</a:t>
            </a:r>
            <a:endParaRPr sz="1800">
              <a:solidFill>
                <a:schemeClr val="dk1"/>
              </a:solidFill>
              <a:latin typeface="Calibri"/>
              <a:ea typeface="Calibri"/>
              <a:cs typeface="Calibri"/>
              <a:sym typeface="Calibri"/>
            </a:endParaRPr>
          </a:p>
        </p:txBody>
      </p:sp>
      <p:grpSp>
        <p:nvGrpSpPr>
          <p:cNvPr id="367" name="Google Shape;367;p10"/>
          <p:cNvGrpSpPr/>
          <p:nvPr/>
        </p:nvGrpSpPr>
        <p:grpSpPr>
          <a:xfrm>
            <a:off x="15076604" y="6252268"/>
            <a:ext cx="576344" cy="576344"/>
            <a:chOff x="15076604" y="6252268"/>
            <a:chExt cx="576344" cy="576344"/>
          </a:xfrm>
        </p:grpSpPr>
        <p:pic>
          <p:nvPicPr>
            <p:cNvPr id="368" name="Google Shape;368;p10"/>
            <p:cNvPicPr preferRelativeResize="0"/>
            <p:nvPr/>
          </p:nvPicPr>
          <p:blipFill rotWithShape="1">
            <a:blip r:embed="rId3">
              <a:alphaModFix/>
            </a:blip>
            <a:srcRect/>
            <a:stretch/>
          </p:blipFill>
          <p:spPr>
            <a:xfrm>
              <a:off x="15076604" y="6252268"/>
              <a:ext cx="576344" cy="576344"/>
            </a:xfrm>
            <a:prstGeom prst="rect">
              <a:avLst/>
            </a:prstGeom>
            <a:noFill/>
            <a:ln>
              <a:noFill/>
            </a:ln>
          </p:spPr>
        </p:pic>
        <p:pic>
          <p:nvPicPr>
            <p:cNvPr id="369" name="Google Shape;369;p10"/>
            <p:cNvPicPr preferRelativeResize="0"/>
            <p:nvPr/>
          </p:nvPicPr>
          <p:blipFill rotWithShape="1">
            <a:blip r:embed="rId4">
              <a:alphaModFix/>
            </a:blip>
            <a:srcRect/>
            <a:stretch/>
          </p:blipFill>
          <p:spPr>
            <a:xfrm>
              <a:off x="15193175" y="6371381"/>
              <a:ext cx="343202" cy="365098"/>
            </a:xfrm>
            <a:prstGeom prst="rect">
              <a:avLst/>
            </a:prstGeom>
            <a:noFill/>
            <a:ln>
              <a:noFill/>
            </a:ln>
          </p:spPr>
        </p:pic>
      </p:grpSp>
      <p:pic>
        <p:nvPicPr>
          <p:cNvPr id="370" name="Google Shape;370;p10"/>
          <p:cNvPicPr preferRelativeResize="0"/>
          <p:nvPr/>
        </p:nvPicPr>
        <p:blipFill rotWithShape="1">
          <a:blip r:embed="rId5">
            <a:alphaModFix/>
          </a:blip>
          <a:srcRect/>
          <a:stretch/>
        </p:blipFill>
        <p:spPr>
          <a:xfrm>
            <a:off x="673016" y="1291258"/>
            <a:ext cx="16939683" cy="114286"/>
          </a:xfrm>
          <a:prstGeom prst="rect">
            <a:avLst/>
          </a:prstGeom>
          <a:noFill/>
          <a:ln>
            <a:noFill/>
          </a:ln>
        </p:spPr>
      </p:pic>
      <p:pic>
        <p:nvPicPr>
          <p:cNvPr id="371" name="Google Shape;371;p10"/>
          <p:cNvPicPr preferRelativeResize="0"/>
          <p:nvPr/>
        </p:nvPicPr>
        <p:blipFill rotWithShape="1">
          <a:blip r:embed="rId5">
            <a:alphaModFix/>
          </a:blip>
          <a:srcRect/>
          <a:stretch/>
        </p:blipFill>
        <p:spPr>
          <a:xfrm>
            <a:off x="673016" y="8908742"/>
            <a:ext cx="16939683" cy="114286"/>
          </a:xfrm>
          <a:prstGeom prst="rect">
            <a:avLst/>
          </a:prstGeom>
          <a:noFill/>
          <a:ln>
            <a:noFill/>
          </a:ln>
        </p:spPr>
      </p:pic>
      <p:grpSp>
        <p:nvGrpSpPr>
          <p:cNvPr id="372" name="Google Shape;372;p10"/>
          <p:cNvGrpSpPr/>
          <p:nvPr/>
        </p:nvGrpSpPr>
        <p:grpSpPr>
          <a:xfrm>
            <a:off x="6170953" y="2001914"/>
            <a:ext cx="5943807" cy="4019331"/>
            <a:chOff x="6170953" y="2001914"/>
            <a:chExt cx="5943807" cy="4019331"/>
          </a:xfrm>
        </p:grpSpPr>
        <p:pic>
          <p:nvPicPr>
            <p:cNvPr id="373" name="Google Shape;373;p10"/>
            <p:cNvPicPr preferRelativeResize="0"/>
            <p:nvPr/>
          </p:nvPicPr>
          <p:blipFill rotWithShape="1">
            <a:blip r:embed="rId6">
              <a:alphaModFix/>
            </a:blip>
            <a:srcRect/>
            <a:stretch/>
          </p:blipFill>
          <p:spPr>
            <a:xfrm>
              <a:off x="6170953" y="2001914"/>
              <a:ext cx="5943807" cy="3984757"/>
            </a:xfrm>
            <a:prstGeom prst="rect">
              <a:avLst/>
            </a:prstGeom>
            <a:noFill/>
            <a:ln>
              <a:noFill/>
            </a:ln>
          </p:spPr>
        </p:pic>
        <p:pic>
          <p:nvPicPr>
            <p:cNvPr id="374" name="Google Shape;374;p10"/>
            <p:cNvPicPr preferRelativeResize="0"/>
            <p:nvPr/>
          </p:nvPicPr>
          <p:blipFill rotWithShape="1">
            <a:blip r:embed="rId7">
              <a:alphaModFix/>
            </a:blip>
            <a:srcRect/>
            <a:stretch/>
          </p:blipFill>
          <p:spPr>
            <a:xfrm>
              <a:off x="6372793" y="5975057"/>
              <a:ext cx="5540129" cy="46188"/>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a:stretch/>
        </p:blipFill>
        <p:spPr>
          <a:xfrm>
            <a:off x="673016" y="5766667"/>
            <a:ext cx="16939683" cy="114286"/>
          </a:xfrm>
          <a:prstGeom prst="rect">
            <a:avLst/>
          </a:prstGeom>
          <a:noFill/>
          <a:ln>
            <a:noFill/>
          </a:ln>
        </p:spPr>
      </p:pic>
      <p:pic>
        <p:nvPicPr>
          <p:cNvPr id="98" name="Google Shape;98;p2"/>
          <p:cNvPicPr preferRelativeResize="0"/>
          <p:nvPr/>
        </p:nvPicPr>
        <p:blipFill rotWithShape="1">
          <a:blip r:embed="rId4">
            <a:alphaModFix/>
          </a:blip>
          <a:srcRect/>
          <a:stretch/>
        </p:blipFill>
        <p:spPr>
          <a:xfrm rot="5400000">
            <a:off x="2530952" y="5766667"/>
            <a:ext cx="7528571" cy="114286"/>
          </a:xfrm>
          <a:prstGeom prst="rect">
            <a:avLst/>
          </a:prstGeom>
          <a:noFill/>
          <a:ln>
            <a:noFill/>
          </a:ln>
        </p:spPr>
      </p:pic>
      <p:pic>
        <p:nvPicPr>
          <p:cNvPr id="99" name="Google Shape;99;p2"/>
          <p:cNvPicPr preferRelativeResize="0"/>
          <p:nvPr/>
        </p:nvPicPr>
        <p:blipFill rotWithShape="1">
          <a:blip r:embed="rId4">
            <a:alphaModFix/>
          </a:blip>
          <a:srcRect/>
          <a:stretch/>
        </p:blipFill>
        <p:spPr>
          <a:xfrm rot="5400000">
            <a:off x="8185714" y="5766667"/>
            <a:ext cx="7533333" cy="114286"/>
          </a:xfrm>
          <a:prstGeom prst="rect">
            <a:avLst/>
          </a:prstGeom>
          <a:noFill/>
          <a:ln>
            <a:noFill/>
          </a:ln>
        </p:spPr>
      </p:pic>
      <p:sp>
        <p:nvSpPr>
          <p:cNvPr id="100" name="Google Shape;100;p2"/>
          <p:cNvSpPr txBox="1"/>
          <p:nvPr/>
        </p:nvSpPr>
        <p:spPr>
          <a:xfrm>
            <a:off x="50000" y="4265524"/>
            <a:ext cx="6900000" cy="507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700"/>
              <a:t>선정 동기</a:t>
            </a:r>
            <a:endParaRPr sz="1800" b="0" i="0" u="none" strike="noStrike" cap="none">
              <a:solidFill>
                <a:schemeClr val="dk1"/>
              </a:solidFill>
              <a:latin typeface="Calibri"/>
              <a:ea typeface="Calibri"/>
              <a:cs typeface="Calibri"/>
              <a:sym typeface="Calibri"/>
            </a:endParaRPr>
          </a:p>
        </p:txBody>
      </p:sp>
      <p:pic>
        <p:nvPicPr>
          <p:cNvPr id="101" name="Google Shape;101;p2"/>
          <p:cNvPicPr preferRelativeResize="0"/>
          <p:nvPr/>
        </p:nvPicPr>
        <p:blipFill rotWithShape="1">
          <a:blip r:embed="rId5">
            <a:alphaModFix/>
          </a:blip>
          <a:srcRect/>
          <a:stretch/>
        </p:blipFill>
        <p:spPr>
          <a:xfrm>
            <a:off x="2911247" y="2648152"/>
            <a:ext cx="1177506" cy="1177505"/>
          </a:xfrm>
          <a:prstGeom prst="rect">
            <a:avLst/>
          </a:prstGeom>
          <a:noFill/>
          <a:ln>
            <a:noFill/>
          </a:ln>
        </p:spPr>
      </p:pic>
      <p:sp>
        <p:nvSpPr>
          <p:cNvPr id="102" name="Google Shape;102;p2"/>
          <p:cNvSpPr txBox="1"/>
          <p:nvPr/>
        </p:nvSpPr>
        <p:spPr>
          <a:xfrm>
            <a:off x="5909524" y="4246965"/>
            <a:ext cx="6485700" cy="507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700"/>
              <a:t>개발 환경</a:t>
            </a:r>
            <a:endParaRPr sz="1800" b="0" i="0" u="none" strike="noStrike" cap="none">
              <a:solidFill>
                <a:schemeClr val="dk1"/>
              </a:solidFill>
              <a:latin typeface="Calibri"/>
              <a:ea typeface="Calibri"/>
              <a:cs typeface="Calibri"/>
              <a:sym typeface="Calibri"/>
            </a:endParaRPr>
          </a:p>
        </p:txBody>
      </p:sp>
      <p:sp>
        <p:nvSpPr>
          <p:cNvPr id="103" name="Google Shape;103;p2"/>
          <p:cNvSpPr txBox="1"/>
          <p:nvPr/>
        </p:nvSpPr>
        <p:spPr>
          <a:xfrm>
            <a:off x="12211367" y="4246965"/>
            <a:ext cx="5328600" cy="507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700"/>
              <a:t>구성도 / 플로우 차트</a:t>
            </a:r>
            <a:endParaRPr sz="1800" b="0" i="0" u="none" strike="noStrike" cap="none">
              <a:solidFill>
                <a:schemeClr val="dk1"/>
              </a:solidFill>
              <a:latin typeface="Calibri"/>
              <a:ea typeface="Calibri"/>
              <a:cs typeface="Calibri"/>
              <a:sym typeface="Calibri"/>
            </a:endParaRPr>
          </a:p>
        </p:txBody>
      </p:sp>
      <p:grpSp>
        <p:nvGrpSpPr>
          <p:cNvPr id="104" name="Google Shape;104;p2"/>
          <p:cNvGrpSpPr/>
          <p:nvPr/>
        </p:nvGrpSpPr>
        <p:grpSpPr>
          <a:xfrm>
            <a:off x="7747619" y="2292143"/>
            <a:ext cx="2370353" cy="1927619"/>
            <a:chOff x="7747619" y="2292143"/>
            <a:chExt cx="2370353" cy="1927619"/>
          </a:xfrm>
        </p:grpSpPr>
        <p:pic>
          <p:nvPicPr>
            <p:cNvPr id="105" name="Google Shape;105;p2"/>
            <p:cNvPicPr preferRelativeResize="0"/>
            <p:nvPr/>
          </p:nvPicPr>
          <p:blipFill rotWithShape="1">
            <a:blip r:embed="rId6">
              <a:alphaModFix/>
            </a:blip>
            <a:srcRect/>
            <a:stretch/>
          </p:blipFill>
          <p:spPr>
            <a:xfrm>
              <a:off x="8190352" y="2292143"/>
              <a:ext cx="1927619" cy="1927619"/>
            </a:xfrm>
            <a:prstGeom prst="rect">
              <a:avLst/>
            </a:prstGeom>
            <a:noFill/>
            <a:ln>
              <a:noFill/>
            </a:ln>
          </p:spPr>
        </p:pic>
        <p:pic>
          <p:nvPicPr>
            <p:cNvPr id="106" name="Google Shape;106;p2"/>
            <p:cNvPicPr preferRelativeResize="0"/>
            <p:nvPr/>
          </p:nvPicPr>
          <p:blipFill rotWithShape="1">
            <a:blip r:embed="rId7">
              <a:alphaModFix/>
            </a:blip>
            <a:srcRect/>
            <a:stretch/>
          </p:blipFill>
          <p:spPr>
            <a:xfrm rot="-5400000">
              <a:off x="7747619" y="2733816"/>
              <a:ext cx="518410" cy="518411"/>
            </a:xfrm>
            <a:prstGeom prst="rect">
              <a:avLst/>
            </a:prstGeom>
            <a:noFill/>
            <a:ln>
              <a:noFill/>
            </a:ln>
          </p:spPr>
        </p:pic>
      </p:grpSp>
      <p:sp>
        <p:nvSpPr>
          <p:cNvPr id="107" name="Google Shape;107;p2"/>
          <p:cNvSpPr txBox="1"/>
          <p:nvPr/>
        </p:nvSpPr>
        <p:spPr>
          <a:xfrm>
            <a:off x="921429" y="7981568"/>
            <a:ext cx="5157000" cy="507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700"/>
              <a:t>주요 코드</a:t>
            </a:r>
            <a:endParaRPr sz="1800" b="0" i="0" u="none" strike="noStrike" cap="none">
              <a:solidFill>
                <a:schemeClr val="dk1"/>
              </a:solidFill>
              <a:latin typeface="Calibri"/>
              <a:ea typeface="Calibri"/>
              <a:cs typeface="Calibri"/>
              <a:sym typeface="Calibri"/>
            </a:endParaRPr>
          </a:p>
        </p:txBody>
      </p:sp>
      <p:sp>
        <p:nvSpPr>
          <p:cNvPr id="108" name="Google Shape;108;p2"/>
          <p:cNvSpPr txBox="1"/>
          <p:nvPr/>
        </p:nvSpPr>
        <p:spPr>
          <a:xfrm>
            <a:off x="6538095" y="7981568"/>
            <a:ext cx="5228700" cy="507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700"/>
              <a:t>하드웨어 설계</a:t>
            </a:r>
            <a:endParaRPr sz="1800" b="0" i="0" u="none" strike="noStrike" cap="none">
              <a:solidFill>
                <a:schemeClr val="dk1"/>
              </a:solidFill>
              <a:latin typeface="Calibri"/>
              <a:ea typeface="Calibri"/>
              <a:cs typeface="Calibri"/>
              <a:sym typeface="Calibri"/>
            </a:endParaRPr>
          </a:p>
        </p:txBody>
      </p:sp>
      <p:grpSp>
        <p:nvGrpSpPr>
          <p:cNvPr id="109" name="Google Shape;109;p2"/>
          <p:cNvGrpSpPr/>
          <p:nvPr/>
        </p:nvGrpSpPr>
        <p:grpSpPr>
          <a:xfrm>
            <a:off x="13445398" y="1930790"/>
            <a:ext cx="2522757" cy="2337367"/>
            <a:chOff x="13445398" y="1930790"/>
            <a:chExt cx="2522757" cy="2337367"/>
          </a:xfrm>
        </p:grpSpPr>
        <p:sp>
          <p:nvSpPr>
            <p:cNvPr id="110" name="Google Shape;110;p2"/>
            <p:cNvSpPr txBox="1"/>
            <p:nvPr/>
          </p:nvSpPr>
          <p:spPr>
            <a:xfrm>
              <a:off x="13445398" y="2254874"/>
              <a:ext cx="2250603" cy="201328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7500" b="1" i="0" u="none" strike="noStrike" cap="none">
                  <a:solidFill>
                    <a:srgbClr val="000000"/>
                  </a:solidFill>
                  <a:latin typeface="Arial"/>
                  <a:ea typeface="Arial"/>
                  <a:cs typeface="Arial"/>
                  <a:sym typeface="Arial"/>
                </a:rPr>
                <a:t>LV</a:t>
              </a:r>
              <a:endParaRPr sz="1800" b="0" i="0" u="none" strike="noStrike" cap="none">
                <a:solidFill>
                  <a:schemeClr val="dk1"/>
                </a:solidFill>
                <a:latin typeface="Calibri"/>
                <a:ea typeface="Calibri"/>
                <a:cs typeface="Calibri"/>
                <a:sym typeface="Calibri"/>
              </a:endParaRPr>
            </a:p>
          </p:txBody>
        </p:sp>
        <p:sp>
          <p:nvSpPr>
            <p:cNvPr id="111" name="Google Shape;111;p2"/>
            <p:cNvSpPr txBox="1"/>
            <p:nvPr/>
          </p:nvSpPr>
          <p:spPr>
            <a:xfrm>
              <a:off x="14950522" y="1930790"/>
              <a:ext cx="1017633" cy="2013283"/>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7500" b="0" i="0" u="none" strike="noStrike" cap="none">
                  <a:solidFill>
                    <a:srgbClr val="000000"/>
                  </a:solidFill>
                  <a:latin typeface="Arial"/>
                  <a:ea typeface="Arial"/>
                  <a:cs typeface="Arial"/>
                  <a:sym typeface="Arial"/>
                </a:rPr>
                <a:t>+</a:t>
              </a:r>
              <a:endParaRPr sz="1800" b="0" i="0" u="none" strike="noStrike" cap="none">
                <a:solidFill>
                  <a:schemeClr val="dk1"/>
                </a:solidFill>
                <a:latin typeface="Calibri"/>
                <a:ea typeface="Calibri"/>
                <a:cs typeface="Calibri"/>
                <a:sym typeface="Calibri"/>
              </a:endParaRPr>
            </a:p>
          </p:txBody>
        </p:sp>
      </p:grpSp>
      <p:grpSp>
        <p:nvGrpSpPr>
          <p:cNvPr id="112" name="Google Shape;112;p2"/>
          <p:cNvGrpSpPr/>
          <p:nvPr/>
        </p:nvGrpSpPr>
        <p:grpSpPr>
          <a:xfrm>
            <a:off x="2942094" y="6526738"/>
            <a:ext cx="1115812" cy="1115812"/>
            <a:chOff x="2942094" y="6526738"/>
            <a:chExt cx="1115812" cy="1115812"/>
          </a:xfrm>
        </p:grpSpPr>
        <p:pic>
          <p:nvPicPr>
            <p:cNvPr id="113" name="Google Shape;113;p2"/>
            <p:cNvPicPr preferRelativeResize="0"/>
            <p:nvPr/>
          </p:nvPicPr>
          <p:blipFill rotWithShape="1">
            <a:blip r:embed="rId8">
              <a:alphaModFix/>
            </a:blip>
            <a:srcRect/>
            <a:stretch/>
          </p:blipFill>
          <p:spPr>
            <a:xfrm>
              <a:off x="2942094" y="6526738"/>
              <a:ext cx="1115812" cy="1115812"/>
            </a:xfrm>
            <a:prstGeom prst="rect">
              <a:avLst/>
            </a:prstGeom>
            <a:noFill/>
            <a:ln>
              <a:noFill/>
            </a:ln>
          </p:spPr>
        </p:pic>
        <p:pic>
          <p:nvPicPr>
            <p:cNvPr id="114" name="Google Shape;114;p2"/>
            <p:cNvPicPr preferRelativeResize="0"/>
            <p:nvPr/>
          </p:nvPicPr>
          <p:blipFill rotWithShape="1">
            <a:blip r:embed="rId9">
              <a:alphaModFix/>
            </a:blip>
            <a:srcRect/>
            <a:stretch/>
          </p:blipFill>
          <p:spPr>
            <a:xfrm>
              <a:off x="3167778" y="6757344"/>
              <a:ext cx="664444" cy="706836"/>
            </a:xfrm>
            <a:prstGeom prst="rect">
              <a:avLst/>
            </a:prstGeom>
            <a:noFill/>
            <a:ln>
              <a:noFill/>
            </a:ln>
          </p:spPr>
        </p:pic>
      </p:grpSp>
      <p:pic>
        <p:nvPicPr>
          <p:cNvPr id="115" name="Google Shape;115;p2"/>
          <p:cNvPicPr preferRelativeResize="0"/>
          <p:nvPr/>
        </p:nvPicPr>
        <p:blipFill rotWithShape="1">
          <a:blip r:embed="rId10">
            <a:alphaModFix/>
          </a:blip>
          <a:srcRect/>
          <a:stretch/>
        </p:blipFill>
        <p:spPr>
          <a:xfrm>
            <a:off x="8654691" y="6421750"/>
            <a:ext cx="995379" cy="1211501"/>
          </a:xfrm>
          <a:prstGeom prst="rect">
            <a:avLst/>
          </a:prstGeom>
          <a:noFill/>
          <a:ln>
            <a:noFill/>
          </a:ln>
        </p:spPr>
      </p:pic>
      <p:grpSp>
        <p:nvGrpSpPr>
          <p:cNvPr id="116" name="Google Shape;116;p2"/>
          <p:cNvGrpSpPr/>
          <p:nvPr/>
        </p:nvGrpSpPr>
        <p:grpSpPr>
          <a:xfrm>
            <a:off x="14870117" y="6615508"/>
            <a:ext cx="722513" cy="722513"/>
            <a:chOff x="14443505" y="6446971"/>
            <a:chExt cx="722513" cy="722513"/>
          </a:xfrm>
        </p:grpSpPr>
        <p:pic>
          <p:nvPicPr>
            <p:cNvPr id="117" name="Google Shape;117;p2"/>
            <p:cNvPicPr preferRelativeResize="0"/>
            <p:nvPr/>
          </p:nvPicPr>
          <p:blipFill rotWithShape="1">
            <a:blip r:embed="rId11">
              <a:alphaModFix/>
            </a:blip>
            <a:srcRect/>
            <a:stretch/>
          </p:blipFill>
          <p:spPr>
            <a:xfrm>
              <a:off x="14443505" y="6446971"/>
              <a:ext cx="722513" cy="722513"/>
            </a:xfrm>
            <a:prstGeom prst="rect">
              <a:avLst/>
            </a:prstGeom>
            <a:noFill/>
            <a:ln>
              <a:noFill/>
            </a:ln>
          </p:spPr>
        </p:pic>
        <p:pic>
          <p:nvPicPr>
            <p:cNvPr id="118" name="Google Shape;118;p2"/>
            <p:cNvPicPr preferRelativeResize="0"/>
            <p:nvPr/>
          </p:nvPicPr>
          <p:blipFill rotWithShape="1">
            <a:blip r:embed="rId12">
              <a:alphaModFix/>
            </a:blip>
            <a:srcRect/>
            <a:stretch/>
          </p:blipFill>
          <p:spPr>
            <a:xfrm>
              <a:off x="14589641" y="6596293"/>
              <a:ext cx="430243" cy="457692"/>
            </a:xfrm>
            <a:prstGeom prst="rect">
              <a:avLst/>
            </a:prstGeom>
            <a:noFill/>
            <a:ln>
              <a:noFill/>
            </a:ln>
          </p:spPr>
        </p:pic>
      </p:grpSp>
      <p:sp>
        <p:nvSpPr>
          <p:cNvPr id="119" name="Google Shape;119;p2"/>
          <p:cNvSpPr txBox="1"/>
          <p:nvPr/>
        </p:nvSpPr>
        <p:spPr>
          <a:xfrm>
            <a:off x="3095914" y="795949"/>
            <a:ext cx="7177557" cy="475703"/>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Raspberry Pi 프로젝트</a:t>
            </a:r>
            <a:endParaRPr sz="1800">
              <a:solidFill>
                <a:schemeClr val="dk1"/>
              </a:solidFill>
              <a:latin typeface="Calibri"/>
              <a:ea typeface="Calibri"/>
              <a:cs typeface="Calibri"/>
              <a:sym typeface="Calibri"/>
            </a:endParaRPr>
          </a:p>
        </p:txBody>
      </p:sp>
      <p:sp>
        <p:nvSpPr>
          <p:cNvPr id="120" name="Google Shape;120;p2"/>
          <p:cNvSpPr txBox="1"/>
          <p:nvPr/>
        </p:nvSpPr>
        <p:spPr>
          <a:xfrm>
            <a:off x="676190" y="551274"/>
            <a:ext cx="3700000" cy="90664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400">
                <a:solidFill>
                  <a:srgbClr val="000000"/>
                </a:solidFill>
                <a:latin typeface="Arial"/>
                <a:ea typeface="Arial"/>
                <a:cs typeface="Arial"/>
                <a:sym typeface="Arial"/>
              </a:rPr>
              <a:t>CONTENTS</a:t>
            </a:r>
            <a:endParaRPr sz="1800">
              <a:solidFill>
                <a:schemeClr val="dk1"/>
              </a:solidFill>
              <a:latin typeface="Calibri"/>
              <a:ea typeface="Calibri"/>
              <a:cs typeface="Calibri"/>
              <a:sym typeface="Calibri"/>
            </a:endParaRPr>
          </a:p>
        </p:txBody>
      </p:sp>
      <p:pic>
        <p:nvPicPr>
          <p:cNvPr id="121" name="Google Shape;121;p2"/>
          <p:cNvPicPr preferRelativeResize="0"/>
          <p:nvPr/>
        </p:nvPicPr>
        <p:blipFill rotWithShape="1">
          <a:blip r:embed="rId3">
            <a:alphaModFix/>
          </a:blip>
          <a:srcRect/>
          <a:stretch/>
        </p:blipFill>
        <p:spPr>
          <a:xfrm>
            <a:off x="673016" y="1291258"/>
            <a:ext cx="16939683" cy="114286"/>
          </a:xfrm>
          <a:prstGeom prst="rect">
            <a:avLst/>
          </a:prstGeom>
          <a:noFill/>
          <a:ln>
            <a:noFill/>
          </a:ln>
        </p:spPr>
      </p:pic>
      <p:sp>
        <p:nvSpPr>
          <p:cNvPr id="122" name="Google Shape;122;p2"/>
          <p:cNvSpPr txBox="1"/>
          <p:nvPr/>
        </p:nvSpPr>
        <p:spPr>
          <a:xfrm>
            <a:off x="16140540" y="772856"/>
            <a:ext cx="2551111" cy="479988"/>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123" name="Google Shape;123;p2"/>
          <p:cNvGrpSpPr/>
          <p:nvPr/>
        </p:nvGrpSpPr>
        <p:grpSpPr>
          <a:xfrm>
            <a:off x="15651358" y="819397"/>
            <a:ext cx="384409" cy="384409"/>
            <a:chOff x="15651358" y="819397"/>
            <a:chExt cx="384409" cy="384409"/>
          </a:xfrm>
        </p:grpSpPr>
        <p:pic>
          <p:nvPicPr>
            <p:cNvPr id="124" name="Google Shape;124;p2"/>
            <p:cNvPicPr preferRelativeResize="0"/>
            <p:nvPr/>
          </p:nvPicPr>
          <p:blipFill rotWithShape="1">
            <a:blip r:embed="rId13">
              <a:alphaModFix/>
            </a:blip>
            <a:srcRect/>
            <a:stretch/>
          </p:blipFill>
          <p:spPr>
            <a:xfrm>
              <a:off x="15651358" y="819397"/>
              <a:ext cx="384409" cy="384409"/>
            </a:xfrm>
            <a:prstGeom prst="rect">
              <a:avLst/>
            </a:prstGeom>
            <a:noFill/>
            <a:ln>
              <a:noFill/>
            </a:ln>
          </p:spPr>
        </p:pic>
        <p:pic>
          <p:nvPicPr>
            <p:cNvPr id="125" name="Google Shape;125;p2"/>
            <p:cNvPicPr preferRelativeResize="0"/>
            <p:nvPr/>
          </p:nvPicPr>
          <p:blipFill rotWithShape="1">
            <a:blip r:embed="rId14">
              <a:alphaModFix/>
            </a:blip>
            <a:srcRect/>
            <a:stretch/>
          </p:blipFill>
          <p:spPr>
            <a:xfrm>
              <a:off x="15729108" y="898843"/>
              <a:ext cx="228908" cy="243512"/>
            </a:xfrm>
            <a:prstGeom prst="rect">
              <a:avLst/>
            </a:prstGeom>
            <a:noFill/>
            <a:ln>
              <a:noFill/>
            </a:ln>
          </p:spPr>
        </p:pic>
      </p:grpSp>
      <p:sp>
        <p:nvSpPr>
          <p:cNvPr id="126" name="Google Shape;126;p2"/>
          <p:cNvSpPr txBox="1"/>
          <p:nvPr/>
        </p:nvSpPr>
        <p:spPr>
          <a:xfrm>
            <a:off x="12617020" y="8072568"/>
            <a:ext cx="5228700" cy="507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700"/>
              <a:t>동작 영상 / 문제 해결</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30"/>
        <p:cNvGrpSpPr/>
        <p:nvPr/>
      </p:nvGrpSpPr>
      <p:grpSpPr>
        <a:xfrm>
          <a:off x="0" y="0"/>
          <a:ext cx="0" cy="0"/>
          <a:chOff x="0" y="0"/>
          <a:chExt cx="0" cy="0"/>
        </a:xfrm>
      </p:grpSpPr>
      <p:sp>
        <p:nvSpPr>
          <p:cNvPr id="131" name="Google Shape;131;g12e3fa04f6c_3_118"/>
          <p:cNvSpPr txBox="1"/>
          <p:nvPr/>
        </p:nvSpPr>
        <p:spPr>
          <a:xfrm>
            <a:off x="2670559" y="734534"/>
            <a:ext cx="717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Raspberry Pi 프로젝트</a:t>
            </a:r>
            <a:endParaRPr sz="1800">
              <a:solidFill>
                <a:schemeClr val="dk1"/>
              </a:solidFill>
              <a:latin typeface="Calibri"/>
              <a:ea typeface="Calibri"/>
              <a:cs typeface="Calibri"/>
              <a:sym typeface="Calibri"/>
            </a:endParaRPr>
          </a:p>
        </p:txBody>
      </p:sp>
      <p:sp>
        <p:nvSpPr>
          <p:cNvPr id="132" name="Google Shape;132;g12e3fa04f6c_3_118"/>
          <p:cNvSpPr txBox="1"/>
          <p:nvPr/>
        </p:nvSpPr>
        <p:spPr>
          <a:xfrm>
            <a:off x="676190" y="551274"/>
            <a:ext cx="3699900" cy="6156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400"/>
              <a:t>선정 동기</a:t>
            </a:r>
            <a:endParaRPr sz="1800">
              <a:solidFill>
                <a:schemeClr val="dk1"/>
              </a:solidFill>
              <a:latin typeface="Calibri"/>
              <a:ea typeface="Calibri"/>
              <a:cs typeface="Calibri"/>
              <a:sym typeface="Calibri"/>
            </a:endParaRPr>
          </a:p>
        </p:txBody>
      </p:sp>
      <p:pic>
        <p:nvPicPr>
          <p:cNvPr id="133" name="Google Shape;133;g12e3fa04f6c_3_118"/>
          <p:cNvPicPr preferRelativeResize="0"/>
          <p:nvPr/>
        </p:nvPicPr>
        <p:blipFill rotWithShape="1">
          <a:blip r:embed="rId3">
            <a:alphaModFix/>
          </a:blip>
          <a:srcRect/>
          <a:stretch/>
        </p:blipFill>
        <p:spPr>
          <a:xfrm>
            <a:off x="673016" y="1291258"/>
            <a:ext cx="16939682" cy="114286"/>
          </a:xfrm>
          <a:prstGeom prst="rect">
            <a:avLst/>
          </a:prstGeom>
          <a:noFill/>
          <a:ln>
            <a:noFill/>
          </a:ln>
        </p:spPr>
      </p:pic>
      <p:sp>
        <p:nvSpPr>
          <p:cNvPr id="134" name="Google Shape;134;g12e3fa04f6c_3_118"/>
          <p:cNvSpPr txBox="1"/>
          <p:nvPr/>
        </p:nvSpPr>
        <p:spPr>
          <a:xfrm>
            <a:off x="16140540" y="772856"/>
            <a:ext cx="25512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135" name="Google Shape;135;g12e3fa04f6c_3_118"/>
          <p:cNvGrpSpPr/>
          <p:nvPr/>
        </p:nvGrpSpPr>
        <p:grpSpPr>
          <a:xfrm>
            <a:off x="15651358" y="819397"/>
            <a:ext cx="384409" cy="384409"/>
            <a:chOff x="15651358" y="819397"/>
            <a:chExt cx="384409" cy="384409"/>
          </a:xfrm>
        </p:grpSpPr>
        <p:pic>
          <p:nvPicPr>
            <p:cNvPr id="136" name="Google Shape;136;g12e3fa04f6c_3_118"/>
            <p:cNvPicPr preferRelativeResize="0"/>
            <p:nvPr/>
          </p:nvPicPr>
          <p:blipFill rotWithShape="1">
            <a:blip r:embed="rId4">
              <a:alphaModFix/>
            </a:blip>
            <a:srcRect/>
            <a:stretch/>
          </p:blipFill>
          <p:spPr>
            <a:xfrm>
              <a:off x="15651358" y="819397"/>
              <a:ext cx="384409" cy="384409"/>
            </a:xfrm>
            <a:prstGeom prst="rect">
              <a:avLst/>
            </a:prstGeom>
            <a:noFill/>
            <a:ln>
              <a:noFill/>
            </a:ln>
          </p:spPr>
        </p:pic>
        <p:pic>
          <p:nvPicPr>
            <p:cNvPr id="137" name="Google Shape;137;g12e3fa04f6c_3_118"/>
            <p:cNvPicPr preferRelativeResize="0"/>
            <p:nvPr/>
          </p:nvPicPr>
          <p:blipFill rotWithShape="1">
            <a:blip r:embed="rId5">
              <a:alphaModFix/>
            </a:blip>
            <a:srcRect/>
            <a:stretch/>
          </p:blipFill>
          <p:spPr>
            <a:xfrm>
              <a:off x="15729108" y="898843"/>
              <a:ext cx="228908" cy="243512"/>
            </a:xfrm>
            <a:prstGeom prst="rect">
              <a:avLst/>
            </a:prstGeom>
            <a:noFill/>
            <a:ln>
              <a:noFill/>
            </a:ln>
          </p:spPr>
        </p:pic>
      </p:grpSp>
      <p:pic>
        <p:nvPicPr>
          <p:cNvPr id="138" name="Google Shape;138;g12e3fa04f6c_3_118"/>
          <p:cNvPicPr preferRelativeResize="0"/>
          <p:nvPr/>
        </p:nvPicPr>
        <p:blipFill>
          <a:blip r:embed="rId6">
            <a:alphaModFix/>
          </a:blip>
          <a:stretch>
            <a:fillRect/>
          </a:stretch>
        </p:blipFill>
        <p:spPr>
          <a:xfrm>
            <a:off x="673025" y="1620800"/>
            <a:ext cx="10037900" cy="8181575"/>
          </a:xfrm>
          <a:prstGeom prst="rect">
            <a:avLst/>
          </a:prstGeom>
          <a:noFill/>
          <a:ln>
            <a:noFill/>
          </a:ln>
        </p:spPr>
      </p:pic>
      <p:sp>
        <p:nvSpPr>
          <p:cNvPr id="139" name="Google Shape;139;g12e3fa04f6c_3_118"/>
          <p:cNvSpPr txBox="1"/>
          <p:nvPr/>
        </p:nvSpPr>
        <p:spPr>
          <a:xfrm>
            <a:off x="10834550" y="1620800"/>
            <a:ext cx="7177500" cy="1804800"/>
          </a:xfrm>
          <a:prstGeom prst="rect">
            <a:avLst/>
          </a:prstGeom>
          <a:noFill/>
          <a:ln>
            <a:noFill/>
          </a:ln>
        </p:spPr>
        <p:txBody>
          <a:bodyPr spcFirstLastPara="1" wrap="square" lIns="91425" tIns="91425" rIns="91425" bIns="91425" anchor="t" anchorCtr="0">
            <a:spAutoFit/>
          </a:bodyPr>
          <a:lstStyle/>
          <a:p>
            <a:pPr marL="0" lvl="0" indent="254000" algn="l" rtl="0">
              <a:lnSpc>
                <a:spcPct val="115000"/>
              </a:lnSpc>
              <a:spcBef>
                <a:spcPts val="1200"/>
              </a:spcBef>
              <a:spcAft>
                <a:spcPts val="1200"/>
              </a:spcAft>
              <a:buNone/>
            </a:pPr>
            <a:r>
              <a:rPr lang="en-US" sz="3500">
                <a:solidFill>
                  <a:schemeClr val="dk1"/>
                </a:solidFill>
              </a:rPr>
              <a:t>2018년 기준 매설경과연수가 20년울 초과한 노후관은 전체의 </a:t>
            </a:r>
            <a:r>
              <a:rPr lang="en-US" sz="6500" b="1">
                <a:solidFill>
                  <a:srgbClr val="FF0000"/>
                </a:solidFill>
              </a:rPr>
              <a:t>36.9%</a:t>
            </a:r>
            <a:endParaRPr sz="6500" b="1">
              <a:solidFill>
                <a:srgbClr val="FF0000"/>
              </a:solidFill>
            </a:endParaRPr>
          </a:p>
        </p:txBody>
      </p:sp>
      <p:sp>
        <p:nvSpPr>
          <p:cNvPr id="140" name="Google Shape;140;g12e3fa04f6c_3_118"/>
          <p:cNvSpPr txBox="1"/>
          <p:nvPr/>
        </p:nvSpPr>
        <p:spPr>
          <a:xfrm>
            <a:off x="10710925" y="5733050"/>
            <a:ext cx="7453500" cy="87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3500">
                <a:solidFill>
                  <a:schemeClr val="dk1"/>
                </a:solidFill>
              </a:rPr>
              <a:t>약 </a:t>
            </a:r>
            <a:r>
              <a:rPr lang="en-US" sz="4500" b="1">
                <a:solidFill>
                  <a:srgbClr val="FF0000"/>
                </a:solidFill>
              </a:rPr>
              <a:t>60,000</a:t>
            </a:r>
            <a:r>
              <a:rPr lang="en-US" sz="3500">
                <a:solidFill>
                  <a:schemeClr val="dk1"/>
                </a:solidFill>
              </a:rPr>
              <a:t> Km 가량 노후 및 기원 불명</a:t>
            </a:r>
            <a:endParaRPr sz="5000">
              <a:solidFill>
                <a:srgbClr val="FF0000"/>
              </a:solidFill>
            </a:endParaRPr>
          </a:p>
        </p:txBody>
      </p:sp>
      <p:cxnSp>
        <p:nvCxnSpPr>
          <p:cNvPr id="141" name="Google Shape;141;g12e3fa04f6c_3_118"/>
          <p:cNvCxnSpPr>
            <a:stCxn id="139" idx="2"/>
            <a:endCxn id="140" idx="0"/>
          </p:cNvCxnSpPr>
          <p:nvPr/>
        </p:nvCxnSpPr>
        <p:spPr>
          <a:xfrm>
            <a:off x="14423300" y="3425600"/>
            <a:ext cx="14400" cy="2307600"/>
          </a:xfrm>
          <a:prstGeom prst="straightConnector1">
            <a:avLst/>
          </a:prstGeom>
          <a:noFill/>
          <a:ln w="152400" cap="flat" cmpd="sng">
            <a:solidFill>
              <a:schemeClr val="dk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45"/>
        <p:cNvGrpSpPr/>
        <p:nvPr/>
      </p:nvGrpSpPr>
      <p:grpSpPr>
        <a:xfrm>
          <a:off x="0" y="0"/>
          <a:ext cx="0" cy="0"/>
          <a:chOff x="0" y="0"/>
          <a:chExt cx="0" cy="0"/>
        </a:xfrm>
      </p:grpSpPr>
      <p:pic>
        <p:nvPicPr>
          <p:cNvPr id="146" name="Google Shape;146;p3"/>
          <p:cNvPicPr preferRelativeResize="0"/>
          <p:nvPr/>
        </p:nvPicPr>
        <p:blipFill>
          <a:blip r:embed="rId3">
            <a:alphaModFix/>
          </a:blip>
          <a:stretch>
            <a:fillRect/>
          </a:stretch>
        </p:blipFill>
        <p:spPr>
          <a:xfrm>
            <a:off x="13745641" y="6265125"/>
            <a:ext cx="2560860" cy="1427974"/>
          </a:xfrm>
          <a:prstGeom prst="rect">
            <a:avLst/>
          </a:prstGeom>
          <a:noFill/>
          <a:ln>
            <a:noFill/>
          </a:ln>
        </p:spPr>
      </p:pic>
      <p:pic>
        <p:nvPicPr>
          <p:cNvPr id="147" name="Google Shape;147;p3"/>
          <p:cNvPicPr preferRelativeResize="0"/>
          <p:nvPr/>
        </p:nvPicPr>
        <p:blipFill rotWithShape="1">
          <a:blip r:embed="rId4">
            <a:alphaModFix/>
          </a:blip>
          <a:srcRect/>
          <a:stretch/>
        </p:blipFill>
        <p:spPr>
          <a:xfrm>
            <a:off x="14549664" y="6921101"/>
            <a:ext cx="2784300" cy="2784300"/>
          </a:xfrm>
          <a:prstGeom prst="rect">
            <a:avLst/>
          </a:prstGeom>
          <a:noFill/>
          <a:ln>
            <a:noFill/>
          </a:ln>
        </p:spPr>
      </p:pic>
      <p:sp>
        <p:nvSpPr>
          <p:cNvPr id="148" name="Google Shape;148;p3"/>
          <p:cNvSpPr txBox="1"/>
          <p:nvPr/>
        </p:nvSpPr>
        <p:spPr>
          <a:xfrm>
            <a:off x="2980038" y="567378"/>
            <a:ext cx="7177557" cy="475703"/>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Raspberry Pi 프로젝트</a:t>
            </a:r>
            <a:endParaRPr sz="1800">
              <a:solidFill>
                <a:schemeClr val="dk1"/>
              </a:solidFill>
              <a:latin typeface="Calibri"/>
              <a:ea typeface="Calibri"/>
              <a:cs typeface="Calibri"/>
              <a:sym typeface="Calibri"/>
            </a:endParaRPr>
          </a:p>
        </p:txBody>
      </p:sp>
      <p:sp>
        <p:nvSpPr>
          <p:cNvPr id="149" name="Google Shape;149;p3"/>
          <p:cNvSpPr txBox="1"/>
          <p:nvPr/>
        </p:nvSpPr>
        <p:spPr>
          <a:xfrm>
            <a:off x="560312" y="476240"/>
            <a:ext cx="3699900" cy="6156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400"/>
              <a:t>2.개발환경</a:t>
            </a:r>
            <a:endParaRPr sz="1800">
              <a:solidFill>
                <a:schemeClr val="dk1"/>
              </a:solidFill>
              <a:latin typeface="Calibri"/>
              <a:ea typeface="Calibri"/>
              <a:cs typeface="Calibri"/>
              <a:sym typeface="Calibri"/>
            </a:endParaRPr>
          </a:p>
        </p:txBody>
      </p:sp>
      <p:pic>
        <p:nvPicPr>
          <p:cNvPr id="150" name="Google Shape;150;p3"/>
          <p:cNvPicPr preferRelativeResize="0"/>
          <p:nvPr/>
        </p:nvPicPr>
        <p:blipFill rotWithShape="1">
          <a:blip r:embed="rId5">
            <a:alphaModFix/>
          </a:blip>
          <a:srcRect/>
          <a:stretch/>
        </p:blipFill>
        <p:spPr>
          <a:xfrm>
            <a:off x="560312" y="1078239"/>
            <a:ext cx="16939683" cy="114286"/>
          </a:xfrm>
          <a:prstGeom prst="rect">
            <a:avLst/>
          </a:prstGeom>
          <a:noFill/>
          <a:ln>
            <a:noFill/>
          </a:ln>
        </p:spPr>
      </p:pic>
      <p:sp>
        <p:nvSpPr>
          <p:cNvPr id="151" name="Google Shape;151;p3"/>
          <p:cNvSpPr txBox="1"/>
          <p:nvPr/>
        </p:nvSpPr>
        <p:spPr>
          <a:xfrm>
            <a:off x="16024661" y="544285"/>
            <a:ext cx="2551111" cy="479988"/>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152" name="Google Shape;152;p3"/>
          <p:cNvGrpSpPr/>
          <p:nvPr/>
        </p:nvGrpSpPr>
        <p:grpSpPr>
          <a:xfrm>
            <a:off x="15535480" y="590826"/>
            <a:ext cx="384409" cy="384409"/>
            <a:chOff x="15535480" y="590826"/>
            <a:chExt cx="384409" cy="384409"/>
          </a:xfrm>
        </p:grpSpPr>
        <p:pic>
          <p:nvPicPr>
            <p:cNvPr id="153" name="Google Shape;153;p3"/>
            <p:cNvPicPr preferRelativeResize="0"/>
            <p:nvPr/>
          </p:nvPicPr>
          <p:blipFill rotWithShape="1">
            <a:blip r:embed="rId6">
              <a:alphaModFix/>
            </a:blip>
            <a:srcRect/>
            <a:stretch/>
          </p:blipFill>
          <p:spPr>
            <a:xfrm>
              <a:off x="15535480" y="590826"/>
              <a:ext cx="384409" cy="384409"/>
            </a:xfrm>
            <a:prstGeom prst="rect">
              <a:avLst/>
            </a:prstGeom>
            <a:noFill/>
            <a:ln>
              <a:noFill/>
            </a:ln>
          </p:spPr>
        </p:pic>
        <p:pic>
          <p:nvPicPr>
            <p:cNvPr id="154" name="Google Shape;154;p3"/>
            <p:cNvPicPr preferRelativeResize="0"/>
            <p:nvPr/>
          </p:nvPicPr>
          <p:blipFill rotWithShape="1">
            <a:blip r:embed="rId7">
              <a:alphaModFix/>
            </a:blip>
            <a:srcRect/>
            <a:stretch/>
          </p:blipFill>
          <p:spPr>
            <a:xfrm>
              <a:off x="15613230" y="670272"/>
              <a:ext cx="228908" cy="243512"/>
            </a:xfrm>
            <a:prstGeom prst="rect">
              <a:avLst/>
            </a:prstGeom>
            <a:noFill/>
            <a:ln>
              <a:noFill/>
            </a:ln>
          </p:spPr>
        </p:pic>
      </p:grpSp>
      <p:sp>
        <p:nvSpPr>
          <p:cNvPr id="155" name="Google Shape;155;p3"/>
          <p:cNvSpPr/>
          <p:nvPr/>
        </p:nvSpPr>
        <p:spPr>
          <a:xfrm>
            <a:off x="371850" y="1437100"/>
            <a:ext cx="9378600" cy="46239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6" name="Google Shape;156;p3"/>
          <p:cNvSpPr/>
          <p:nvPr/>
        </p:nvSpPr>
        <p:spPr>
          <a:xfrm>
            <a:off x="10043634" y="1451471"/>
            <a:ext cx="7473600" cy="21615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7" name="Google Shape;157;p3"/>
          <p:cNvSpPr/>
          <p:nvPr/>
        </p:nvSpPr>
        <p:spPr>
          <a:xfrm>
            <a:off x="10043634" y="3817053"/>
            <a:ext cx="7473600" cy="22440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8" name="Google Shape;158;p3"/>
          <p:cNvSpPr/>
          <p:nvPr/>
        </p:nvSpPr>
        <p:spPr>
          <a:xfrm>
            <a:off x="13633918" y="6265005"/>
            <a:ext cx="3866100" cy="33999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59" name="Google Shape;159;p3"/>
          <p:cNvSpPr/>
          <p:nvPr/>
        </p:nvSpPr>
        <p:spPr>
          <a:xfrm>
            <a:off x="371850" y="6265005"/>
            <a:ext cx="13024800" cy="3399900"/>
          </a:xfrm>
          <a:prstGeom prst="rect">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60" name="Google Shape;160;p3"/>
          <p:cNvPicPr preferRelativeResize="0"/>
          <p:nvPr/>
        </p:nvPicPr>
        <p:blipFill rotWithShape="1">
          <a:blip r:embed="rId8">
            <a:alphaModFix/>
          </a:blip>
          <a:srcRect/>
          <a:stretch/>
        </p:blipFill>
        <p:spPr>
          <a:xfrm>
            <a:off x="13745654" y="1704883"/>
            <a:ext cx="1831876" cy="1700058"/>
          </a:xfrm>
          <a:prstGeom prst="rect">
            <a:avLst/>
          </a:prstGeom>
          <a:noFill/>
          <a:ln>
            <a:noFill/>
          </a:ln>
        </p:spPr>
      </p:pic>
      <p:pic>
        <p:nvPicPr>
          <p:cNvPr id="161" name="Google Shape;161;p3"/>
          <p:cNvPicPr preferRelativeResize="0"/>
          <p:nvPr/>
        </p:nvPicPr>
        <p:blipFill rotWithShape="1">
          <a:blip r:embed="rId9">
            <a:alphaModFix/>
          </a:blip>
          <a:srcRect/>
          <a:stretch/>
        </p:blipFill>
        <p:spPr>
          <a:xfrm>
            <a:off x="5098157" y="2701450"/>
            <a:ext cx="4623204" cy="2095208"/>
          </a:xfrm>
          <a:prstGeom prst="rect">
            <a:avLst/>
          </a:prstGeom>
          <a:noFill/>
          <a:ln>
            <a:noFill/>
          </a:ln>
        </p:spPr>
      </p:pic>
      <p:sp>
        <p:nvSpPr>
          <p:cNvPr id="162" name="Google Shape;162;p3"/>
          <p:cNvSpPr txBox="1"/>
          <p:nvPr/>
        </p:nvSpPr>
        <p:spPr>
          <a:xfrm>
            <a:off x="10016303" y="3839340"/>
            <a:ext cx="27843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latin typeface="Calibri"/>
                <a:ea typeface="Calibri"/>
                <a:cs typeface="Calibri"/>
                <a:sym typeface="Calibri"/>
              </a:rPr>
              <a:t>ffmpeg stream</a:t>
            </a:r>
            <a:endParaRPr sz="2200" b="1">
              <a:solidFill>
                <a:srgbClr val="000000"/>
              </a:solidFill>
              <a:latin typeface="Calibri"/>
              <a:ea typeface="Calibri"/>
              <a:cs typeface="Calibri"/>
              <a:sym typeface="Calibri"/>
            </a:endParaRPr>
          </a:p>
        </p:txBody>
      </p:sp>
      <p:sp>
        <p:nvSpPr>
          <p:cNvPr id="163" name="Google Shape;163;p3"/>
          <p:cNvSpPr txBox="1"/>
          <p:nvPr/>
        </p:nvSpPr>
        <p:spPr>
          <a:xfrm>
            <a:off x="13633918" y="6265005"/>
            <a:ext cx="27843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rgbClr val="000000"/>
                </a:solidFill>
                <a:latin typeface="Calibri"/>
                <a:ea typeface="Calibri"/>
                <a:cs typeface="Calibri"/>
                <a:sym typeface="Calibri"/>
              </a:rPr>
              <a:t>DB</a:t>
            </a:r>
            <a:endParaRPr sz="2500" b="1">
              <a:solidFill>
                <a:srgbClr val="000000"/>
              </a:solidFill>
              <a:latin typeface="Calibri"/>
              <a:ea typeface="Calibri"/>
              <a:cs typeface="Calibri"/>
              <a:sym typeface="Calibri"/>
            </a:endParaRPr>
          </a:p>
        </p:txBody>
      </p:sp>
      <p:sp>
        <p:nvSpPr>
          <p:cNvPr id="164" name="Google Shape;164;p3"/>
          <p:cNvSpPr txBox="1"/>
          <p:nvPr/>
        </p:nvSpPr>
        <p:spPr>
          <a:xfrm>
            <a:off x="371850" y="6265000"/>
            <a:ext cx="3789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rgbClr val="000000"/>
                </a:solidFill>
                <a:latin typeface="Calibri"/>
                <a:ea typeface="Calibri"/>
                <a:cs typeface="Calibri"/>
                <a:sym typeface="Calibri"/>
              </a:rPr>
              <a:t>컴파일 및 패키지 코드 관리</a:t>
            </a:r>
            <a:endParaRPr sz="2200" b="1">
              <a:solidFill>
                <a:srgbClr val="000000"/>
              </a:solidFill>
              <a:latin typeface="Calibri"/>
              <a:ea typeface="Calibri"/>
              <a:cs typeface="Calibri"/>
              <a:sym typeface="Calibri"/>
            </a:endParaRPr>
          </a:p>
        </p:txBody>
      </p:sp>
      <p:sp>
        <p:nvSpPr>
          <p:cNvPr id="165" name="Google Shape;165;p3"/>
          <p:cNvSpPr txBox="1"/>
          <p:nvPr/>
        </p:nvSpPr>
        <p:spPr>
          <a:xfrm>
            <a:off x="371850" y="1437100"/>
            <a:ext cx="27843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latin typeface="Calibri"/>
                <a:ea typeface="Calibri"/>
                <a:cs typeface="Calibri"/>
                <a:sym typeface="Calibri"/>
              </a:rPr>
              <a:t>server side script</a:t>
            </a:r>
            <a:endParaRPr sz="2200" b="1"/>
          </a:p>
        </p:txBody>
      </p:sp>
      <p:sp>
        <p:nvSpPr>
          <p:cNvPr id="166" name="Google Shape;166;p3"/>
          <p:cNvSpPr txBox="1"/>
          <p:nvPr/>
        </p:nvSpPr>
        <p:spPr>
          <a:xfrm>
            <a:off x="6966249" y="1437100"/>
            <a:ext cx="2784300" cy="430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200" b="1">
                <a:solidFill>
                  <a:srgbClr val="000000"/>
                </a:solidFill>
                <a:latin typeface="Calibri"/>
                <a:ea typeface="Calibri"/>
                <a:cs typeface="Calibri"/>
                <a:sym typeface="Calibri"/>
              </a:rPr>
              <a:t>Web server</a:t>
            </a:r>
            <a:endParaRPr sz="2200" b="1">
              <a:solidFill>
                <a:srgbClr val="000000"/>
              </a:solidFill>
              <a:latin typeface="Calibri"/>
              <a:ea typeface="Calibri"/>
              <a:cs typeface="Calibri"/>
              <a:sym typeface="Calibri"/>
            </a:endParaRPr>
          </a:p>
        </p:txBody>
      </p:sp>
      <p:cxnSp>
        <p:nvCxnSpPr>
          <p:cNvPr id="167" name="Google Shape;167;p3"/>
          <p:cNvCxnSpPr>
            <a:stCxn id="155" idx="0"/>
            <a:endCxn id="155" idx="2"/>
          </p:cNvCxnSpPr>
          <p:nvPr/>
        </p:nvCxnSpPr>
        <p:spPr>
          <a:xfrm>
            <a:off x="5061150" y="1437100"/>
            <a:ext cx="0" cy="4623900"/>
          </a:xfrm>
          <a:prstGeom prst="straightConnector1">
            <a:avLst/>
          </a:prstGeom>
          <a:noFill/>
          <a:ln w="76200" cap="flat" cmpd="sng">
            <a:solidFill>
              <a:schemeClr val="dk1"/>
            </a:solidFill>
            <a:prstDash val="solid"/>
            <a:round/>
            <a:headEnd type="none" w="sm" len="sm"/>
            <a:tailEnd type="none" w="sm" len="sm"/>
          </a:ln>
        </p:spPr>
      </p:cxnSp>
      <p:sp>
        <p:nvSpPr>
          <p:cNvPr id="168" name="Google Shape;168;p3"/>
          <p:cNvSpPr txBox="1"/>
          <p:nvPr/>
        </p:nvSpPr>
        <p:spPr>
          <a:xfrm>
            <a:off x="10068058" y="1437100"/>
            <a:ext cx="27843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rgbClr val="000000"/>
                </a:solidFill>
                <a:latin typeface="Calibri"/>
                <a:ea typeface="Calibri"/>
                <a:cs typeface="Calibri"/>
                <a:sym typeface="Calibri"/>
              </a:rPr>
              <a:t>Web </a:t>
            </a:r>
            <a:r>
              <a:rPr lang="en-US" sz="2200" b="1">
                <a:latin typeface="Calibri"/>
                <a:ea typeface="Calibri"/>
                <a:cs typeface="Calibri"/>
                <a:sym typeface="Calibri"/>
              </a:rPr>
              <a:t>UI</a:t>
            </a:r>
            <a:endParaRPr sz="2200" b="1">
              <a:solidFill>
                <a:srgbClr val="000000"/>
              </a:solidFill>
              <a:latin typeface="Calibri"/>
              <a:ea typeface="Calibri"/>
              <a:cs typeface="Calibri"/>
              <a:sym typeface="Calibri"/>
            </a:endParaRPr>
          </a:p>
        </p:txBody>
      </p:sp>
      <p:pic>
        <p:nvPicPr>
          <p:cNvPr id="169" name="Google Shape;169;p3"/>
          <p:cNvPicPr preferRelativeResize="0"/>
          <p:nvPr/>
        </p:nvPicPr>
        <p:blipFill rotWithShape="1">
          <a:blip r:embed="rId10">
            <a:alphaModFix/>
          </a:blip>
          <a:srcRect l="20235" r="21092"/>
          <a:stretch/>
        </p:blipFill>
        <p:spPr>
          <a:xfrm>
            <a:off x="10157600" y="6287300"/>
            <a:ext cx="3223800" cy="3399500"/>
          </a:xfrm>
          <a:prstGeom prst="rect">
            <a:avLst/>
          </a:prstGeom>
          <a:noFill/>
          <a:ln>
            <a:noFill/>
          </a:ln>
        </p:spPr>
      </p:pic>
      <p:pic>
        <p:nvPicPr>
          <p:cNvPr id="170" name="Google Shape;170;p3"/>
          <p:cNvPicPr preferRelativeResize="0"/>
          <p:nvPr/>
        </p:nvPicPr>
        <p:blipFill>
          <a:blip r:embed="rId11">
            <a:alphaModFix/>
          </a:blip>
          <a:stretch>
            <a:fillRect/>
          </a:stretch>
        </p:blipFill>
        <p:spPr>
          <a:xfrm>
            <a:off x="1134738" y="2240205"/>
            <a:ext cx="2551125" cy="3590986"/>
          </a:xfrm>
          <a:prstGeom prst="rect">
            <a:avLst/>
          </a:prstGeom>
          <a:noFill/>
          <a:ln>
            <a:noFill/>
          </a:ln>
        </p:spPr>
      </p:pic>
      <p:pic>
        <p:nvPicPr>
          <p:cNvPr id="171" name="Google Shape;171;p3"/>
          <p:cNvPicPr preferRelativeResize="0"/>
          <p:nvPr/>
        </p:nvPicPr>
        <p:blipFill>
          <a:blip r:embed="rId12">
            <a:alphaModFix/>
          </a:blip>
          <a:stretch>
            <a:fillRect/>
          </a:stretch>
        </p:blipFill>
        <p:spPr>
          <a:xfrm>
            <a:off x="355226" y="6719350"/>
            <a:ext cx="2831498" cy="2784300"/>
          </a:xfrm>
          <a:prstGeom prst="rect">
            <a:avLst/>
          </a:prstGeom>
          <a:noFill/>
          <a:ln>
            <a:noFill/>
          </a:ln>
        </p:spPr>
      </p:pic>
      <p:pic>
        <p:nvPicPr>
          <p:cNvPr id="172" name="Google Shape;172;p3"/>
          <p:cNvPicPr preferRelativeResize="0"/>
          <p:nvPr/>
        </p:nvPicPr>
        <p:blipFill rotWithShape="1">
          <a:blip r:embed="rId13">
            <a:alphaModFix/>
          </a:blip>
          <a:srcRect l="29544" t="13431" r="25724" b="15575"/>
          <a:stretch/>
        </p:blipFill>
        <p:spPr>
          <a:xfrm>
            <a:off x="3449736" y="6741521"/>
            <a:ext cx="2590502" cy="2739964"/>
          </a:xfrm>
          <a:prstGeom prst="rect">
            <a:avLst/>
          </a:prstGeom>
          <a:noFill/>
          <a:ln>
            <a:noFill/>
          </a:ln>
        </p:spPr>
      </p:pic>
      <p:pic>
        <p:nvPicPr>
          <p:cNvPr id="173" name="Google Shape;173;p3"/>
          <p:cNvPicPr preferRelativeResize="0"/>
          <p:nvPr/>
        </p:nvPicPr>
        <p:blipFill rotWithShape="1">
          <a:blip r:embed="rId14">
            <a:alphaModFix/>
          </a:blip>
          <a:srcRect/>
          <a:stretch/>
        </p:blipFill>
        <p:spPr>
          <a:xfrm>
            <a:off x="7797100" y="6413600"/>
            <a:ext cx="2108783" cy="2161500"/>
          </a:xfrm>
          <a:prstGeom prst="rect">
            <a:avLst/>
          </a:prstGeom>
          <a:noFill/>
          <a:ln>
            <a:noFill/>
          </a:ln>
        </p:spPr>
      </p:pic>
      <p:pic>
        <p:nvPicPr>
          <p:cNvPr id="174" name="Google Shape;174;p3"/>
          <p:cNvPicPr preferRelativeResize="0"/>
          <p:nvPr/>
        </p:nvPicPr>
        <p:blipFill>
          <a:blip r:embed="rId15">
            <a:alphaModFix/>
          </a:blip>
          <a:stretch>
            <a:fillRect/>
          </a:stretch>
        </p:blipFill>
        <p:spPr>
          <a:xfrm>
            <a:off x="10121663" y="1763100"/>
            <a:ext cx="3700000" cy="1850000"/>
          </a:xfrm>
          <a:prstGeom prst="rect">
            <a:avLst/>
          </a:prstGeom>
          <a:noFill/>
          <a:ln>
            <a:noFill/>
          </a:ln>
        </p:spPr>
      </p:pic>
      <p:pic>
        <p:nvPicPr>
          <p:cNvPr id="175" name="Google Shape;175;p3"/>
          <p:cNvPicPr preferRelativeResize="0"/>
          <p:nvPr/>
        </p:nvPicPr>
        <p:blipFill>
          <a:blip r:embed="rId16">
            <a:alphaModFix/>
          </a:blip>
          <a:stretch>
            <a:fillRect/>
          </a:stretch>
        </p:blipFill>
        <p:spPr>
          <a:xfrm>
            <a:off x="11669374" y="4096317"/>
            <a:ext cx="3866099" cy="1685335"/>
          </a:xfrm>
          <a:prstGeom prst="rect">
            <a:avLst/>
          </a:prstGeom>
          <a:noFill/>
          <a:ln>
            <a:noFill/>
          </a:ln>
        </p:spPr>
      </p:pic>
      <p:pic>
        <p:nvPicPr>
          <p:cNvPr id="176" name="Google Shape;176;p3"/>
          <p:cNvPicPr preferRelativeResize="0"/>
          <p:nvPr/>
        </p:nvPicPr>
        <p:blipFill>
          <a:blip r:embed="rId17">
            <a:alphaModFix/>
          </a:blip>
          <a:stretch>
            <a:fillRect/>
          </a:stretch>
        </p:blipFill>
        <p:spPr>
          <a:xfrm>
            <a:off x="6200974" y="7348850"/>
            <a:ext cx="1850000" cy="185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180"/>
        <p:cNvGrpSpPr/>
        <p:nvPr/>
      </p:nvGrpSpPr>
      <p:grpSpPr>
        <a:xfrm>
          <a:off x="0" y="0"/>
          <a:ext cx="0" cy="0"/>
          <a:chOff x="0" y="0"/>
          <a:chExt cx="0" cy="0"/>
        </a:xfrm>
      </p:grpSpPr>
      <p:sp>
        <p:nvSpPr>
          <p:cNvPr id="181" name="Google Shape;181;p4"/>
          <p:cNvSpPr txBox="1"/>
          <p:nvPr/>
        </p:nvSpPr>
        <p:spPr>
          <a:xfrm>
            <a:off x="560312" y="381536"/>
            <a:ext cx="63477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0</a:t>
            </a:r>
            <a:r>
              <a:rPr lang="en-US" sz="3200"/>
              <a:t>3</a:t>
            </a:r>
            <a:r>
              <a:rPr lang="en-US" sz="3200">
                <a:solidFill>
                  <a:srgbClr val="000000"/>
                </a:solidFill>
                <a:latin typeface="Arial"/>
                <a:ea typeface="Arial"/>
                <a:cs typeface="Arial"/>
                <a:sym typeface="Arial"/>
              </a:rPr>
              <a:t>. </a:t>
            </a:r>
            <a:r>
              <a:rPr lang="en-US" sz="3200"/>
              <a:t>구성도 </a:t>
            </a:r>
            <a:endParaRPr sz="1800">
              <a:solidFill>
                <a:schemeClr val="dk1"/>
              </a:solidFill>
              <a:latin typeface="Calibri"/>
              <a:ea typeface="Calibri"/>
              <a:cs typeface="Calibri"/>
              <a:sym typeface="Calibri"/>
            </a:endParaRPr>
          </a:p>
        </p:txBody>
      </p:sp>
      <p:pic>
        <p:nvPicPr>
          <p:cNvPr id="182" name="Google Shape;182;p4"/>
          <p:cNvPicPr preferRelativeResize="0"/>
          <p:nvPr/>
        </p:nvPicPr>
        <p:blipFill rotWithShape="1">
          <a:blip r:embed="rId3">
            <a:alphaModFix/>
          </a:blip>
          <a:srcRect/>
          <a:stretch/>
        </p:blipFill>
        <p:spPr>
          <a:xfrm>
            <a:off x="560312" y="1000507"/>
            <a:ext cx="16939683" cy="114286"/>
          </a:xfrm>
          <a:prstGeom prst="rect">
            <a:avLst/>
          </a:prstGeom>
          <a:noFill/>
          <a:ln>
            <a:noFill/>
          </a:ln>
        </p:spPr>
      </p:pic>
      <p:sp>
        <p:nvSpPr>
          <p:cNvPr id="183" name="Google Shape;183;p4"/>
          <p:cNvSpPr txBox="1"/>
          <p:nvPr/>
        </p:nvSpPr>
        <p:spPr>
          <a:xfrm>
            <a:off x="16024661" y="511632"/>
            <a:ext cx="2551111" cy="479988"/>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184" name="Google Shape;184;p4"/>
          <p:cNvGrpSpPr/>
          <p:nvPr/>
        </p:nvGrpSpPr>
        <p:grpSpPr>
          <a:xfrm>
            <a:off x="15535480" y="558172"/>
            <a:ext cx="384409" cy="384409"/>
            <a:chOff x="15535480" y="558172"/>
            <a:chExt cx="384409" cy="384409"/>
          </a:xfrm>
        </p:grpSpPr>
        <p:pic>
          <p:nvPicPr>
            <p:cNvPr id="185" name="Google Shape;185;p4"/>
            <p:cNvPicPr preferRelativeResize="0"/>
            <p:nvPr/>
          </p:nvPicPr>
          <p:blipFill rotWithShape="1">
            <a:blip r:embed="rId4">
              <a:alphaModFix/>
            </a:blip>
            <a:srcRect/>
            <a:stretch/>
          </p:blipFill>
          <p:spPr>
            <a:xfrm>
              <a:off x="15535480" y="558172"/>
              <a:ext cx="384409" cy="384409"/>
            </a:xfrm>
            <a:prstGeom prst="rect">
              <a:avLst/>
            </a:prstGeom>
            <a:noFill/>
            <a:ln>
              <a:noFill/>
            </a:ln>
          </p:spPr>
        </p:pic>
        <p:pic>
          <p:nvPicPr>
            <p:cNvPr id="186" name="Google Shape;186;p4"/>
            <p:cNvPicPr preferRelativeResize="0"/>
            <p:nvPr/>
          </p:nvPicPr>
          <p:blipFill rotWithShape="1">
            <a:blip r:embed="rId5">
              <a:alphaModFix/>
            </a:blip>
            <a:srcRect/>
            <a:stretch/>
          </p:blipFill>
          <p:spPr>
            <a:xfrm>
              <a:off x="15613230" y="637619"/>
              <a:ext cx="228908" cy="243512"/>
            </a:xfrm>
            <a:prstGeom prst="rect">
              <a:avLst/>
            </a:prstGeom>
            <a:noFill/>
            <a:ln>
              <a:noFill/>
            </a:ln>
          </p:spPr>
        </p:pic>
      </p:grpSp>
      <p:grpSp>
        <p:nvGrpSpPr>
          <p:cNvPr id="187" name="Google Shape;187;p4"/>
          <p:cNvGrpSpPr/>
          <p:nvPr/>
        </p:nvGrpSpPr>
        <p:grpSpPr>
          <a:xfrm>
            <a:off x="29667" y="878625"/>
            <a:ext cx="3083482" cy="4168350"/>
            <a:chOff x="182067" y="1564425"/>
            <a:chExt cx="3083482" cy="4168350"/>
          </a:xfrm>
        </p:grpSpPr>
        <p:sp>
          <p:nvSpPr>
            <p:cNvPr id="188" name="Google Shape;188;p4"/>
            <p:cNvSpPr/>
            <p:nvPr/>
          </p:nvSpPr>
          <p:spPr>
            <a:xfrm>
              <a:off x="381025" y="3098475"/>
              <a:ext cx="2754900" cy="2634300"/>
            </a:xfrm>
            <a:prstGeom prst="rect">
              <a:avLst/>
            </a:prstGeom>
            <a:noFill/>
            <a:ln w="76200" cap="flat" cmpd="sng">
              <a:solidFill>
                <a:srgbClr val="00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4"/>
            <p:cNvPicPr preferRelativeResize="0"/>
            <p:nvPr/>
          </p:nvPicPr>
          <p:blipFill rotWithShape="1">
            <a:blip r:embed="rId6">
              <a:alphaModFix/>
            </a:blip>
            <a:srcRect/>
            <a:stretch/>
          </p:blipFill>
          <p:spPr>
            <a:xfrm>
              <a:off x="1579093" y="1564425"/>
              <a:ext cx="1686456" cy="1686462"/>
            </a:xfrm>
            <a:prstGeom prst="rect">
              <a:avLst/>
            </a:prstGeom>
            <a:noFill/>
            <a:ln>
              <a:noFill/>
            </a:ln>
          </p:spPr>
        </p:pic>
        <p:pic>
          <p:nvPicPr>
            <p:cNvPr id="190" name="Google Shape;190;p4"/>
            <p:cNvPicPr preferRelativeResize="0"/>
            <p:nvPr/>
          </p:nvPicPr>
          <p:blipFill rotWithShape="1">
            <a:blip r:embed="rId7">
              <a:alphaModFix/>
            </a:blip>
            <a:srcRect/>
            <a:stretch/>
          </p:blipFill>
          <p:spPr>
            <a:xfrm>
              <a:off x="726050" y="3403276"/>
              <a:ext cx="1947300" cy="1947300"/>
            </a:xfrm>
            <a:prstGeom prst="rect">
              <a:avLst/>
            </a:prstGeom>
            <a:noFill/>
            <a:ln>
              <a:noFill/>
            </a:ln>
          </p:spPr>
        </p:pic>
        <p:sp>
          <p:nvSpPr>
            <p:cNvPr id="191" name="Google Shape;191;p4"/>
            <p:cNvSpPr txBox="1"/>
            <p:nvPr/>
          </p:nvSpPr>
          <p:spPr>
            <a:xfrm>
              <a:off x="182067" y="2418293"/>
              <a:ext cx="19473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ESP32</a:t>
              </a:r>
              <a:endParaRPr sz="1800">
                <a:solidFill>
                  <a:schemeClr val="dk1"/>
                </a:solidFill>
                <a:latin typeface="Calibri"/>
                <a:ea typeface="Calibri"/>
                <a:cs typeface="Calibri"/>
                <a:sym typeface="Calibri"/>
              </a:endParaRPr>
            </a:p>
          </p:txBody>
        </p:sp>
      </p:grpSp>
      <p:sp>
        <p:nvSpPr>
          <p:cNvPr id="192" name="Google Shape;192;p4"/>
          <p:cNvSpPr txBox="1"/>
          <p:nvPr/>
        </p:nvSpPr>
        <p:spPr>
          <a:xfrm>
            <a:off x="2671603" y="494545"/>
            <a:ext cx="717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Raspberry Pi 프로젝트</a:t>
            </a:r>
            <a:endParaRPr sz="1800">
              <a:solidFill>
                <a:schemeClr val="dk1"/>
              </a:solidFill>
              <a:latin typeface="Calibri"/>
              <a:ea typeface="Calibri"/>
              <a:cs typeface="Calibri"/>
              <a:sym typeface="Calibri"/>
            </a:endParaRPr>
          </a:p>
        </p:txBody>
      </p:sp>
      <p:grpSp>
        <p:nvGrpSpPr>
          <p:cNvPr id="193" name="Google Shape;193;p4"/>
          <p:cNvGrpSpPr/>
          <p:nvPr/>
        </p:nvGrpSpPr>
        <p:grpSpPr>
          <a:xfrm>
            <a:off x="4237900" y="1061620"/>
            <a:ext cx="5573100" cy="8049680"/>
            <a:chOff x="4999900" y="1442620"/>
            <a:chExt cx="5573100" cy="8049680"/>
          </a:xfrm>
        </p:grpSpPr>
        <p:grpSp>
          <p:nvGrpSpPr>
            <p:cNvPr id="194" name="Google Shape;194;p4"/>
            <p:cNvGrpSpPr/>
            <p:nvPr/>
          </p:nvGrpSpPr>
          <p:grpSpPr>
            <a:xfrm>
              <a:off x="5172535" y="1442620"/>
              <a:ext cx="5250017" cy="7820945"/>
              <a:chOff x="5577023" y="1348820"/>
              <a:chExt cx="5250017" cy="7820945"/>
            </a:xfrm>
          </p:grpSpPr>
          <p:pic>
            <p:nvPicPr>
              <p:cNvPr id="195" name="Google Shape;195;p4"/>
              <p:cNvPicPr preferRelativeResize="0"/>
              <p:nvPr/>
            </p:nvPicPr>
            <p:blipFill rotWithShape="1">
              <a:blip r:embed="rId8">
                <a:alphaModFix/>
              </a:blip>
              <a:srcRect/>
              <a:stretch/>
            </p:blipFill>
            <p:spPr>
              <a:xfrm>
                <a:off x="5676717" y="5397727"/>
                <a:ext cx="2989298" cy="2113650"/>
              </a:xfrm>
              <a:prstGeom prst="rect">
                <a:avLst/>
              </a:prstGeom>
              <a:noFill/>
              <a:ln>
                <a:noFill/>
              </a:ln>
            </p:spPr>
          </p:pic>
          <p:grpSp>
            <p:nvGrpSpPr>
              <p:cNvPr id="196" name="Google Shape;196;p4"/>
              <p:cNvGrpSpPr/>
              <p:nvPr/>
            </p:nvGrpSpPr>
            <p:grpSpPr>
              <a:xfrm>
                <a:off x="7582221" y="7617151"/>
                <a:ext cx="1748894" cy="1552615"/>
                <a:chOff x="5821590" y="8268199"/>
                <a:chExt cx="1137640" cy="958996"/>
              </a:xfrm>
            </p:grpSpPr>
            <p:pic>
              <p:nvPicPr>
                <p:cNvPr id="197" name="Google Shape;197;p4"/>
                <p:cNvPicPr preferRelativeResize="0"/>
                <p:nvPr/>
              </p:nvPicPr>
              <p:blipFill rotWithShape="1">
                <a:blip r:embed="rId9">
                  <a:alphaModFix/>
                </a:blip>
                <a:srcRect/>
                <a:stretch/>
              </p:blipFill>
              <p:spPr>
                <a:xfrm>
                  <a:off x="5821590" y="8268199"/>
                  <a:ext cx="1093158" cy="958996"/>
                </a:xfrm>
                <a:prstGeom prst="rect">
                  <a:avLst/>
                </a:prstGeom>
                <a:noFill/>
                <a:ln>
                  <a:noFill/>
                </a:ln>
              </p:spPr>
            </p:pic>
            <p:pic>
              <p:nvPicPr>
                <p:cNvPr id="198" name="Google Shape;198;p4"/>
                <p:cNvPicPr preferRelativeResize="0"/>
                <p:nvPr/>
              </p:nvPicPr>
              <p:blipFill rotWithShape="1">
                <a:blip r:embed="rId10">
                  <a:alphaModFix/>
                </a:blip>
                <a:srcRect/>
                <a:stretch/>
              </p:blipFill>
              <p:spPr>
                <a:xfrm>
                  <a:off x="6586392" y="8534908"/>
                  <a:ext cx="372838" cy="521138"/>
                </a:xfrm>
                <a:prstGeom prst="rect">
                  <a:avLst/>
                </a:prstGeom>
                <a:noFill/>
                <a:ln>
                  <a:noFill/>
                </a:ln>
              </p:spPr>
            </p:pic>
          </p:grpSp>
          <p:pic>
            <p:nvPicPr>
              <p:cNvPr id="199" name="Google Shape;199;p4"/>
              <p:cNvPicPr preferRelativeResize="0"/>
              <p:nvPr/>
            </p:nvPicPr>
            <p:blipFill rotWithShape="1">
              <a:blip r:embed="rId11">
                <a:alphaModFix/>
              </a:blip>
              <a:srcRect/>
              <a:stretch/>
            </p:blipFill>
            <p:spPr>
              <a:xfrm>
                <a:off x="8562361" y="5624077"/>
                <a:ext cx="1993075" cy="1993075"/>
              </a:xfrm>
              <a:prstGeom prst="rect">
                <a:avLst/>
              </a:prstGeom>
              <a:noFill/>
              <a:ln>
                <a:noFill/>
              </a:ln>
            </p:spPr>
          </p:pic>
          <p:pic>
            <p:nvPicPr>
              <p:cNvPr id="200" name="Google Shape;200;p4"/>
              <p:cNvPicPr preferRelativeResize="0"/>
              <p:nvPr/>
            </p:nvPicPr>
            <p:blipFill rotWithShape="1">
              <a:blip r:embed="rId12">
                <a:alphaModFix/>
              </a:blip>
              <a:srcRect/>
              <a:stretch/>
            </p:blipFill>
            <p:spPr>
              <a:xfrm>
                <a:off x="9286634" y="1348820"/>
                <a:ext cx="1256230" cy="1118995"/>
              </a:xfrm>
              <a:prstGeom prst="rect">
                <a:avLst/>
              </a:prstGeom>
              <a:noFill/>
              <a:ln>
                <a:noFill/>
              </a:ln>
            </p:spPr>
          </p:pic>
          <p:sp>
            <p:nvSpPr>
              <p:cNvPr id="201" name="Google Shape;201;p4"/>
              <p:cNvSpPr txBox="1"/>
              <p:nvPr/>
            </p:nvSpPr>
            <p:spPr>
              <a:xfrm>
                <a:off x="6357757" y="1646927"/>
                <a:ext cx="37200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Raspberry Pi</a:t>
                </a:r>
                <a:endParaRPr sz="1800">
                  <a:solidFill>
                    <a:schemeClr val="dk1"/>
                  </a:solidFill>
                  <a:latin typeface="Calibri"/>
                  <a:ea typeface="Calibri"/>
                  <a:cs typeface="Calibri"/>
                  <a:sym typeface="Calibri"/>
                </a:endParaRPr>
              </a:p>
            </p:txBody>
          </p:sp>
          <p:pic>
            <p:nvPicPr>
              <p:cNvPr id="202" name="Google Shape;202;p4"/>
              <p:cNvPicPr preferRelativeResize="0"/>
              <p:nvPr/>
            </p:nvPicPr>
            <p:blipFill>
              <a:blip r:embed="rId13">
                <a:alphaModFix/>
              </a:blip>
              <a:stretch>
                <a:fillRect/>
              </a:stretch>
            </p:blipFill>
            <p:spPr>
              <a:xfrm>
                <a:off x="5577023" y="2701850"/>
                <a:ext cx="5250017" cy="2695875"/>
              </a:xfrm>
              <a:prstGeom prst="rect">
                <a:avLst/>
              </a:prstGeom>
              <a:noFill/>
              <a:ln>
                <a:noFill/>
              </a:ln>
            </p:spPr>
          </p:pic>
        </p:grpSp>
        <p:sp>
          <p:nvSpPr>
            <p:cNvPr id="203" name="Google Shape;203;p4"/>
            <p:cNvSpPr/>
            <p:nvPr/>
          </p:nvSpPr>
          <p:spPr>
            <a:xfrm>
              <a:off x="4999900" y="2646900"/>
              <a:ext cx="5573100" cy="6845400"/>
            </a:xfrm>
            <a:prstGeom prst="rect">
              <a:avLst/>
            </a:prstGeom>
            <a:noFill/>
            <a:ln w="76200"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4"/>
          <p:cNvGrpSpPr/>
          <p:nvPr/>
        </p:nvGrpSpPr>
        <p:grpSpPr>
          <a:xfrm>
            <a:off x="10935750" y="1047467"/>
            <a:ext cx="7177500" cy="3742633"/>
            <a:chOff x="10935750" y="1047467"/>
            <a:chExt cx="7177500" cy="3742633"/>
          </a:xfrm>
        </p:grpSpPr>
        <p:sp>
          <p:nvSpPr>
            <p:cNvPr id="205" name="Google Shape;205;p4"/>
            <p:cNvSpPr/>
            <p:nvPr/>
          </p:nvSpPr>
          <p:spPr>
            <a:xfrm>
              <a:off x="10935750" y="2166900"/>
              <a:ext cx="7177500" cy="2623200"/>
            </a:xfrm>
            <a:prstGeom prst="rect">
              <a:avLst/>
            </a:prstGeom>
            <a:noFill/>
            <a:ln w="76200"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 name="Google Shape;206;p4"/>
            <p:cNvPicPr preferRelativeResize="0"/>
            <p:nvPr/>
          </p:nvPicPr>
          <p:blipFill rotWithShape="1">
            <a:blip r:embed="rId14">
              <a:alphaModFix/>
            </a:blip>
            <a:srcRect/>
            <a:stretch/>
          </p:blipFill>
          <p:spPr>
            <a:xfrm>
              <a:off x="15338840" y="1047467"/>
              <a:ext cx="1107354" cy="1107354"/>
            </a:xfrm>
            <a:prstGeom prst="rect">
              <a:avLst/>
            </a:prstGeom>
            <a:noFill/>
            <a:ln>
              <a:noFill/>
            </a:ln>
          </p:spPr>
        </p:pic>
        <p:sp>
          <p:nvSpPr>
            <p:cNvPr id="207" name="Google Shape;207;p4"/>
            <p:cNvSpPr txBox="1"/>
            <p:nvPr/>
          </p:nvSpPr>
          <p:spPr>
            <a:xfrm>
              <a:off x="13518298" y="1429318"/>
              <a:ext cx="19473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Html</a:t>
              </a:r>
              <a:endParaRPr sz="1800">
                <a:solidFill>
                  <a:schemeClr val="dk1"/>
                </a:solidFill>
                <a:latin typeface="Calibri"/>
                <a:ea typeface="Calibri"/>
                <a:cs typeface="Calibri"/>
                <a:sym typeface="Calibri"/>
              </a:endParaRPr>
            </a:p>
          </p:txBody>
        </p:sp>
        <p:pic>
          <p:nvPicPr>
            <p:cNvPr id="208" name="Google Shape;208;p4"/>
            <p:cNvPicPr preferRelativeResize="0"/>
            <p:nvPr/>
          </p:nvPicPr>
          <p:blipFill>
            <a:blip r:embed="rId15">
              <a:alphaModFix/>
            </a:blip>
            <a:stretch>
              <a:fillRect/>
            </a:stretch>
          </p:blipFill>
          <p:spPr>
            <a:xfrm>
              <a:off x="11110171" y="2326726"/>
              <a:ext cx="6928502" cy="2357975"/>
            </a:xfrm>
            <a:prstGeom prst="rect">
              <a:avLst/>
            </a:prstGeom>
            <a:noFill/>
            <a:ln>
              <a:noFill/>
            </a:ln>
          </p:spPr>
        </p:pic>
      </p:grpSp>
      <p:grpSp>
        <p:nvGrpSpPr>
          <p:cNvPr id="209" name="Google Shape;209;p4"/>
          <p:cNvGrpSpPr/>
          <p:nvPr/>
        </p:nvGrpSpPr>
        <p:grpSpPr>
          <a:xfrm>
            <a:off x="11679625" y="4911851"/>
            <a:ext cx="5940000" cy="5375049"/>
            <a:chOff x="11679625" y="4911851"/>
            <a:chExt cx="5940000" cy="5375049"/>
          </a:xfrm>
        </p:grpSpPr>
        <p:sp>
          <p:nvSpPr>
            <p:cNvPr id="210" name="Google Shape;210;p4"/>
            <p:cNvSpPr/>
            <p:nvPr/>
          </p:nvSpPr>
          <p:spPr>
            <a:xfrm>
              <a:off x="11679625" y="5813900"/>
              <a:ext cx="5940000" cy="4473000"/>
            </a:xfrm>
            <a:prstGeom prst="rect">
              <a:avLst/>
            </a:prstGeom>
            <a:noFill/>
            <a:ln w="7620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4"/>
            <p:cNvPicPr preferRelativeResize="0"/>
            <p:nvPr/>
          </p:nvPicPr>
          <p:blipFill>
            <a:blip r:embed="rId16">
              <a:alphaModFix/>
            </a:blip>
            <a:stretch>
              <a:fillRect/>
            </a:stretch>
          </p:blipFill>
          <p:spPr>
            <a:xfrm>
              <a:off x="12692225" y="5961050"/>
              <a:ext cx="3914800" cy="4180996"/>
            </a:xfrm>
            <a:prstGeom prst="rect">
              <a:avLst/>
            </a:prstGeom>
            <a:noFill/>
            <a:ln>
              <a:noFill/>
            </a:ln>
          </p:spPr>
        </p:pic>
        <p:pic>
          <p:nvPicPr>
            <p:cNvPr id="212" name="Google Shape;212;p4"/>
            <p:cNvPicPr preferRelativeResize="0"/>
            <p:nvPr/>
          </p:nvPicPr>
          <p:blipFill rotWithShape="1">
            <a:blip r:embed="rId17">
              <a:alphaModFix/>
            </a:blip>
            <a:srcRect/>
            <a:stretch/>
          </p:blipFill>
          <p:spPr>
            <a:xfrm>
              <a:off x="16024649" y="4911851"/>
              <a:ext cx="927450" cy="927450"/>
            </a:xfrm>
            <a:prstGeom prst="rect">
              <a:avLst/>
            </a:prstGeom>
            <a:noFill/>
            <a:ln>
              <a:noFill/>
            </a:ln>
          </p:spPr>
        </p:pic>
        <p:sp>
          <p:nvSpPr>
            <p:cNvPr id="213" name="Google Shape;213;p4"/>
            <p:cNvSpPr txBox="1"/>
            <p:nvPr/>
          </p:nvSpPr>
          <p:spPr>
            <a:xfrm>
              <a:off x="13302360" y="5102816"/>
              <a:ext cx="24804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MariaDB</a:t>
              </a:r>
              <a:endParaRPr sz="1800">
                <a:solidFill>
                  <a:schemeClr val="dk1"/>
                </a:solidFill>
                <a:latin typeface="Calibri"/>
                <a:ea typeface="Calibri"/>
                <a:cs typeface="Calibri"/>
                <a:sym typeface="Calibri"/>
              </a:endParaRPr>
            </a:p>
          </p:txBody>
        </p:sp>
      </p:grpSp>
      <p:cxnSp>
        <p:nvCxnSpPr>
          <p:cNvPr id="214" name="Google Shape;214;p4"/>
          <p:cNvCxnSpPr>
            <a:stCxn id="188" idx="3"/>
            <a:endCxn id="203" idx="1"/>
          </p:cNvCxnSpPr>
          <p:nvPr/>
        </p:nvCxnSpPr>
        <p:spPr>
          <a:xfrm>
            <a:off x="2983525" y="3729825"/>
            <a:ext cx="1254300" cy="1958700"/>
          </a:xfrm>
          <a:prstGeom prst="bentConnector3">
            <a:avLst>
              <a:gd name="adj1" fmla="val 50003"/>
            </a:avLst>
          </a:prstGeom>
          <a:noFill/>
          <a:ln w="76200" cap="flat" cmpd="sng">
            <a:solidFill>
              <a:schemeClr val="dk1"/>
            </a:solidFill>
            <a:prstDash val="solid"/>
            <a:round/>
            <a:headEnd type="none" w="med" len="med"/>
            <a:tailEnd type="triangle" w="med" len="med"/>
          </a:ln>
        </p:spPr>
      </p:cxnSp>
      <p:cxnSp>
        <p:nvCxnSpPr>
          <p:cNvPr id="215" name="Google Shape;215;p4"/>
          <p:cNvCxnSpPr>
            <a:stCxn id="205" idx="1"/>
            <a:endCxn id="203" idx="3"/>
          </p:cNvCxnSpPr>
          <p:nvPr/>
        </p:nvCxnSpPr>
        <p:spPr>
          <a:xfrm flipH="1">
            <a:off x="9811050" y="3478500"/>
            <a:ext cx="1124700" cy="2210100"/>
          </a:xfrm>
          <a:prstGeom prst="bentConnector3">
            <a:avLst>
              <a:gd name="adj1" fmla="val 63524"/>
            </a:avLst>
          </a:prstGeom>
          <a:noFill/>
          <a:ln w="76200" cap="flat" cmpd="sng">
            <a:solidFill>
              <a:schemeClr val="accent6"/>
            </a:solidFill>
            <a:prstDash val="solid"/>
            <a:round/>
            <a:headEnd type="triangle" w="med" len="med"/>
            <a:tailEnd type="none" w="med" len="med"/>
          </a:ln>
        </p:spPr>
      </p:cxnSp>
      <p:cxnSp>
        <p:nvCxnSpPr>
          <p:cNvPr id="216" name="Google Shape;216;p4"/>
          <p:cNvCxnSpPr>
            <a:stCxn id="210" idx="1"/>
            <a:endCxn id="203" idx="2"/>
          </p:cNvCxnSpPr>
          <p:nvPr/>
        </p:nvCxnSpPr>
        <p:spPr>
          <a:xfrm flipH="1">
            <a:off x="7024525" y="8050400"/>
            <a:ext cx="4655100" cy="1060800"/>
          </a:xfrm>
          <a:prstGeom prst="bentConnector4">
            <a:avLst>
              <a:gd name="adj1" fmla="val 20071"/>
              <a:gd name="adj2" fmla="val 174925"/>
            </a:avLst>
          </a:prstGeom>
          <a:noFill/>
          <a:ln w="76200" cap="flat" cmpd="sng">
            <a:solidFill>
              <a:schemeClr val="accent3"/>
            </a:solidFill>
            <a:prstDash val="solid"/>
            <a:round/>
            <a:headEnd type="triangle" w="med" len="med"/>
            <a:tailEnd type="triangle" w="med" len="med"/>
          </a:ln>
        </p:spPr>
      </p:cxnSp>
      <p:pic>
        <p:nvPicPr>
          <p:cNvPr id="217" name="Google Shape;217;p4"/>
          <p:cNvPicPr preferRelativeResize="0"/>
          <p:nvPr/>
        </p:nvPicPr>
        <p:blipFill>
          <a:blip r:embed="rId18">
            <a:alphaModFix/>
          </a:blip>
          <a:stretch>
            <a:fillRect/>
          </a:stretch>
        </p:blipFill>
        <p:spPr>
          <a:xfrm>
            <a:off x="3971549" y="1000500"/>
            <a:ext cx="1200900" cy="1200900"/>
          </a:xfrm>
          <a:prstGeom prst="rect">
            <a:avLst/>
          </a:prstGeom>
          <a:noFill/>
          <a:ln>
            <a:noFill/>
          </a:ln>
        </p:spPr>
      </p:pic>
      <p:sp>
        <p:nvSpPr>
          <p:cNvPr id="218" name="Google Shape;218;p4"/>
          <p:cNvSpPr txBox="1"/>
          <p:nvPr/>
        </p:nvSpPr>
        <p:spPr>
          <a:xfrm>
            <a:off x="2824850" y="2533913"/>
            <a:ext cx="15138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latin typeface="Calibri"/>
                <a:ea typeface="Calibri"/>
                <a:cs typeface="Calibri"/>
                <a:sym typeface="Calibri"/>
              </a:rPr>
              <a:t>socket server_TCP</a:t>
            </a:r>
            <a:endParaRPr sz="1800" b="1">
              <a:latin typeface="Calibri"/>
              <a:ea typeface="Calibri"/>
              <a:cs typeface="Calibri"/>
              <a:sym typeface="Calibri"/>
            </a:endParaRPr>
          </a:p>
          <a:p>
            <a:pPr marL="0" lvl="0" indent="0" algn="ctr" rtl="0">
              <a:spcBef>
                <a:spcPts val="0"/>
              </a:spcBef>
              <a:spcAft>
                <a:spcPts val="0"/>
              </a:spcAft>
              <a:buNone/>
            </a:pPr>
            <a:r>
              <a:rPr lang="en-US" sz="1800" b="1">
                <a:latin typeface="Calibri"/>
                <a:ea typeface="Calibri"/>
                <a:cs typeface="Calibri"/>
                <a:sym typeface="Calibri"/>
              </a:rPr>
              <a:t>port : 12</a:t>
            </a:r>
            <a:endParaRPr sz="1800" b="1">
              <a:latin typeface="Calibri"/>
              <a:ea typeface="Calibri"/>
              <a:cs typeface="Calibri"/>
              <a:sym typeface="Calibri"/>
            </a:endParaRPr>
          </a:p>
        </p:txBody>
      </p:sp>
      <p:sp>
        <p:nvSpPr>
          <p:cNvPr id="219" name="Google Shape;219;p4"/>
          <p:cNvSpPr txBox="1"/>
          <p:nvPr/>
        </p:nvSpPr>
        <p:spPr>
          <a:xfrm>
            <a:off x="9439050" y="1861050"/>
            <a:ext cx="1868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chemeClr val="accent6"/>
                </a:solidFill>
                <a:latin typeface="Calibri"/>
                <a:ea typeface="Calibri"/>
                <a:cs typeface="Calibri"/>
                <a:sym typeface="Calibri"/>
              </a:rPr>
              <a:t>web server</a:t>
            </a:r>
            <a:endParaRPr sz="1800" b="1">
              <a:solidFill>
                <a:schemeClr val="accent6"/>
              </a:solidFill>
              <a:latin typeface="Calibri"/>
              <a:ea typeface="Calibri"/>
              <a:cs typeface="Calibri"/>
              <a:sym typeface="Calibri"/>
            </a:endParaRPr>
          </a:p>
          <a:p>
            <a:pPr marL="0" lvl="0" indent="0" algn="ctr" rtl="0">
              <a:spcBef>
                <a:spcPts val="0"/>
              </a:spcBef>
              <a:spcAft>
                <a:spcPts val="0"/>
              </a:spcAft>
              <a:buNone/>
            </a:pPr>
            <a:r>
              <a:rPr lang="en-US" sz="1800" b="1">
                <a:solidFill>
                  <a:schemeClr val="accent6"/>
                </a:solidFill>
                <a:latin typeface="Calibri"/>
                <a:ea typeface="Calibri"/>
                <a:cs typeface="Calibri"/>
                <a:sym typeface="Calibri"/>
              </a:rPr>
              <a:t>port : 81</a:t>
            </a:r>
            <a:endParaRPr sz="1800" b="1">
              <a:solidFill>
                <a:schemeClr val="accent6"/>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23"/>
        <p:cNvGrpSpPr/>
        <p:nvPr/>
      </p:nvGrpSpPr>
      <p:grpSpPr>
        <a:xfrm>
          <a:off x="0" y="0"/>
          <a:ext cx="0" cy="0"/>
          <a:chOff x="0" y="0"/>
          <a:chExt cx="0" cy="0"/>
        </a:xfrm>
      </p:grpSpPr>
      <p:pic>
        <p:nvPicPr>
          <p:cNvPr id="224" name="Google Shape;224;p5"/>
          <p:cNvPicPr preferRelativeResize="0"/>
          <p:nvPr/>
        </p:nvPicPr>
        <p:blipFill rotWithShape="1">
          <a:blip r:embed="rId3">
            <a:alphaModFix/>
          </a:blip>
          <a:srcRect/>
          <a:stretch/>
        </p:blipFill>
        <p:spPr>
          <a:xfrm rot="5400000">
            <a:off x="7101740" y="7256990"/>
            <a:ext cx="186996" cy="4809524"/>
          </a:xfrm>
          <a:prstGeom prst="rect">
            <a:avLst/>
          </a:prstGeom>
          <a:noFill/>
          <a:ln>
            <a:noFill/>
          </a:ln>
        </p:spPr>
      </p:pic>
      <p:pic>
        <p:nvPicPr>
          <p:cNvPr id="225" name="Google Shape;225;p5"/>
          <p:cNvPicPr preferRelativeResize="0"/>
          <p:nvPr/>
        </p:nvPicPr>
        <p:blipFill rotWithShape="1">
          <a:blip r:embed="rId4">
            <a:alphaModFix/>
          </a:blip>
          <a:srcRect/>
          <a:stretch/>
        </p:blipFill>
        <p:spPr>
          <a:xfrm rot="5400000">
            <a:off x="16852534" y="8976038"/>
            <a:ext cx="186996" cy="1371429"/>
          </a:xfrm>
          <a:prstGeom prst="rect">
            <a:avLst/>
          </a:prstGeom>
          <a:noFill/>
          <a:ln>
            <a:noFill/>
          </a:ln>
        </p:spPr>
      </p:pic>
      <p:pic>
        <p:nvPicPr>
          <p:cNvPr id="226" name="Google Shape;226;p5"/>
          <p:cNvPicPr preferRelativeResize="0"/>
          <p:nvPr/>
        </p:nvPicPr>
        <p:blipFill rotWithShape="1">
          <a:blip r:embed="rId5">
            <a:alphaModFix/>
          </a:blip>
          <a:srcRect/>
          <a:stretch/>
        </p:blipFill>
        <p:spPr>
          <a:xfrm rot="10800000">
            <a:off x="17474756" y="8450794"/>
            <a:ext cx="186996" cy="1142857"/>
          </a:xfrm>
          <a:prstGeom prst="rect">
            <a:avLst/>
          </a:prstGeom>
          <a:noFill/>
          <a:ln>
            <a:noFill/>
          </a:ln>
        </p:spPr>
      </p:pic>
      <p:sp>
        <p:nvSpPr>
          <p:cNvPr id="227" name="Google Shape;227;p5"/>
          <p:cNvSpPr txBox="1"/>
          <p:nvPr/>
        </p:nvSpPr>
        <p:spPr>
          <a:xfrm>
            <a:off x="676195" y="550650"/>
            <a:ext cx="30702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0</a:t>
            </a:r>
            <a:r>
              <a:rPr lang="en-US" sz="3200"/>
              <a:t>3</a:t>
            </a:r>
            <a:r>
              <a:rPr lang="en-US" sz="3200">
                <a:solidFill>
                  <a:srgbClr val="000000"/>
                </a:solidFill>
                <a:latin typeface="Arial"/>
                <a:ea typeface="Arial"/>
                <a:cs typeface="Arial"/>
                <a:sym typeface="Arial"/>
              </a:rPr>
              <a:t>. </a:t>
            </a:r>
            <a:r>
              <a:rPr lang="en-US" sz="3200"/>
              <a:t>플로우 차트</a:t>
            </a:r>
            <a:endParaRPr sz="1800">
              <a:solidFill>
                <a:schemeClr val="dk1"/>
              </a:solidFill>
              <a:latin typeface="Calibri"/>
              <a:ea typeface="Calibri"/>
              <a:cs typeface="Calibri"/>
              <a:sym typeface="Calibri"/>
            </a:endParaRPr>
          </a:p>
        </p:txBody>
      </p:sp>
      <p:sp>
        <p:nvSpPr>
          <p:cNvPr id="228" name="Google Shape;228;p5"/>
          <p:cNvSpPr txBox="1"/>
          <p:nvPr/>
        </p:nvSpPr>
        <p:spPr>
          <a:xfrm>
            <a:off x="3665615" y="658646"/>
            <a:ext cx="717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Raspberry Pi 프로젝트</a:t>
            </a:r>
            <a:endParaRPr sz="1800">
              <a:solidFill>
                <a:schemeClr val="dk1"/>
              </a:solidFill>
              <a:latin typeface="Calibri"/>
              <a:ea typeface="Calibri"/>
              <a:cs typeface="Calibri"/>
              <a:sym typeface="Calibri"/>
            </a:endParaRPr>
          </a:p>
        </p:txBody>
      </p:sp>
      <p:pic>
        <p:nvPicPr>
          <p:cNvPr id="229" name="Google Shape;229;p5"/>
          <p:cNvPicPr preferRelativeResize="0"/>
          <p:nvPr/>
        </p:nvPicPr>
        <p:blipFill>
          <a:blip r:embed="rId6">
            <a:alphaModFix/>
          </a:blip>
          <a:stretch>
            <a:fillRect/>
          </a:stretch>
        </p:blipFill>
        <p:spPr>
          <a:xfrm>
            <a:off x="7556500" y="76200"/>
            <a:ext cx="10596026" cy="10182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33"/>
        <p:cNvGrpSpPr/>
        <p:nvPr/>
      </p:nvGrpSpPr>
      <p:grpSpPr>
        <a:xfrm>
          <a:off x="0" y="0"/>
          <a:ext cx="0" cy="0"/>
          <a:chOff x="0" y="0"/>
          <a:chExt cx="0" cy="0"/>
        </a:xfrm>
      </p:grpSpPr>
      <p:sp>
        <p:nvSpPr>
          <p:cNvPr id="234" name="Google Shape;234;g12e3fa04f6c_2_27"/>
          <p:cNvSpPr txBox="1"/>
          <p:nvPr/>
        </p:nvSpPr>
        <p:spPr>
          <a:xfrm>
            <a:off x="676190" y="599021"/>
            <a:ext cx="78570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0</a:t>
            </a:r>
            <a:r>
              <a:rPr lang="en-US" sz="3200"/>
              <a:t>4</a:t>
            </a:r>
            <a:r>
              <a:rPr lang="en-US" sz="3200">
                <a:solidFill>
                  <a:srgbClr val="000000"/>
                </a:solidFill>
                <a:latin typeface="Arial"/>
                <a:ea typeface="Arial"/>
                <a:cs typeface="Arial"/>
                <a:sym typeface="Arial"/>
              </a:rPr>
              <a:t>.</a:t>
            </a:r>
            <a:r>
              <a:rPr lang="en-US" sz="3200"/>
              <a:t> WiFi / 조이스틱</a:t>
            </a:r>
            <a:endParaRPr sz="1800">
              <a:solidFill>
                <a:schemeClr val="dk1"/>
              </a:solidFill>
              <a:latin typeface="Calibri"/>
              <a:ea typeface="Calibri"/>
              <a:cs typeface="Calibri"/>
              <a:sym typeface="Calibri"/>
            </a:endParaRPr>
          </a:p>
        </p:txBody>
      </p:sp>
      <p:pic>
        <p:nvPicPr>
          <p:cNvPr id="235" name="Google Shape;235;g12e3fa04f6c_2_27"/>
          <p:cNvPicPr preferRelativeResize="0"/>
          <p:nvPr/>
        </p:nvPicPr>
        <p:blipFill rotWithShape="1">
          <a:blip r:embed="rId3">
            <a:alphaModFix/>
          </a:blip>
          <a:srcRect/>
          <a:stretch/>
        </p:blipFill>
        <p:spPr>
          <a:xfrm>
            <a:off x="673016" y="1199136"/>
            <a:ext cx="16939682" cy="114286"/>
          </a:xfrm>
          <a:prstGeom prst="rect">
            <a:avLst/>
          </a:prstGeom>
          <a:noFill/>
          <a:ln>
            <a:noFill/>
          </a:ln>
        </p:spPr>
      </p:pic>
      <p:sp>
        <p:nvSpPr>
          <p:cNvPr id="236" name="Google Shape;236;g12e3fa04f6c_2_27"/>
          <p:cNvSpPr txBox="1"/>
          <p:nvPr/>
        </p:nvSpPr>
        <p:spPr>
          <a:xfrm>
            <a:off x="16140540" y="696087"/>
            <a:ext cx="25512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237" name="Google Shape;237;g12e3fa04f6c_2_27"/>
          <p:cNvGrpSpPr/>
          <p:nvPr/>
        </p:nvGrpSpPr>
        <p:grpSpPr>
          <a:xfrm>
            <a:off x="15651358" y="742628"/>
            <a:ext cx="384409" cy="384409"/>
            <a:chOff x="15651358" y="819397"/>
            <a:chExt cx="384409" cy="384409"/>
          </a:xfrm>
        </p:grpSpPr>
        <p:pic>
          <p:nvPicPr>
            <p:cNvPr id="238" name="Google Shape;238;g12e3fa04f6c_2_27"/>
            <p:cNvPicPr preferRelativeResize="0"/>
            <p:nvPr/>
          </p:nvPicPr>
          <p:blipFill rotWithShape="1">
            <a:blip r:embed="rId4">
              <a:alphaModFix/>
            </a:blip>
            <a:srcRect/>
            <a:stretch/>
          </p:blipFill>
          <p:spPr>
            <a:xfrm>
              <a:off x="15651358" y="819397"/>
              <a:ext cx="384409" cy="384409"/>
            </a:xfrm>
            <a:prstGeom prst="rect">
              <a:avLst/>
            </a:prstGeom>
            <a:noFill/>
            <a:ln>
              <a:noFill/>
            </a:ln>
          </p:spPr>
        </p:pic>
        <p:pic>
          <p:nvPicPr>
            <p:cNvPr id="239" name="Google Shape;239;g12e3fa04f6c_2_27"/>
            <p:cNvPicPr preferRelativeResize="0"/>
            <p:nvPr/>
          </p:nvPicPr>
          <p:blipFill rotWithShape="1">
            <a:blip r:embed="rId5">
              <a:alphaModFix/>
            </a:blip>
            <a:srcRect/>
            <a:stretch/>
          </p:blipFill>
          <p:spPr>
            <a:xfrm>
              <a:off x="15729108" y="898843"/>
              <a:ext cx="228908" cy="243512"/>
            </a:xfrm>
            <a:prstGeom prst="rect">
              <a:avLst/>
            </a:prstGeom>
            <a:noFill/>
            <a:ln>
              <a:noFill/>
            </a:ln>
          </p:spPr>
        </p:pic>
      </p:grpSp>
      <p:sp>
        <p:nvSpPr>
          <p:cNvPr id="240" name="Google Shape;240;g12e3fa04f6c_2_27"/>
          <p:cNvSpPr txBox="1"/>
          <p:nvPr/>
        </p:nvSpPr>
        <p:spPr>
          <a:xfrm>
            <a:off x="4225375" y="754797"/>
            <a:ext cx="717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Raspberry Pi 프로젝트</a:t>
            </a:r>
            <a:endParaRPr sz="1800">
              <a:solidFill>
                <a:schemeClr val="dk1"/>
              </a:solidFill>
              <a:latin typeface="Calibri"/>
              <a:ea typeface="Calibri"/>
              <a:cs typeface="Calibri"/>
              <a:sym typeface="Calibri"/>
            </a:endParaRPr>
          </a:p>
        </p:txBody>
      </p:sp>
      <p:pic>
        <p:nvPicPr>
          <p:cNvPr id="241" name="Google Shape;241;g12e3fa04f6c_2_27"/>
          <p:cNvPicPr preferRelativeResize="0"/>
          <p:nvPr/>
        </p:nvPicPr>
        <p:blipFill>
          <a:blip r:embed="rId6">
            <a:alphaModFix/>
          </a:blip>
          <a:stretch>
            <a:fillRect/>
          </a:stretch>
        </p:blipFill>
        <p:spPr>
          <a:xfrm>
            <a:off x="942352" y="1810725"/>
            <a:ext cx="6927075" cy="3365800"/>
          </a:xfrm>
          <a:prstGeom prst="rect">
            <a:avLst/>
          </a:prstGeom>
          <a:noFill/>
          <a:ln>
            <a:noFill/>
          </a:ln>
        </p:spPr>
      </p:pic>
      <p:pic>
        <p:nvPicPr>
          <p:cNvPr id="242" name="Google Shape;242;g12e3fa04f6c_2_27"/>
          <p:cNvPicPr preferRelativeResize="0"/>
          <p:nvPr/>
        </p:nvPicPr>
        <p:blipFill>
          <a:blip r:embed="rId7">
            <a:alphaModFix/>
          </a:blip>
          <a:stretch>
            <a:fillRect/>
          </a:stretch>
        </p:blipFill>
        <p:spPr>
          <a:xfrm>
            <a:off x="957706" y="5863152"/>
            <a:ext cx="7350624" cy="3778928"/>
          </a:xfrm>
          <a:prstGeom prst="rect">
            <a:avLst/>
          </a:prstGeom>
          <a:noFill/>
          <a:ln>
            <a:noFill/>
          </a:ln>
        </p:spPr>
      </p:pic>
      <p:pic>
        <p:nvPicPr>
          <p:cNvPr id="243" name="Google Shape;243;g12e3fa04f6c_2_27"/>
          <p:cNvPicPr preferRelativeResize="0"/>
          <p:nvPr/>
        </p:nvPicPr>
        <p:blipFill>
          <a:blip r:embed="rId8">
            <a:alphaModFix/>
          </a:blip>
          <a:stretch>
            <a:fillRect/>
          </a:stretch>
        </p:blipFill>
        <p:spPr>
          <a:xfrm>
            <a:off x="12682150" y="1773800"/>
            <a:ext cx="4468000" cy="7808425"/>
          </a:xfrm>
          <a:prstGeom prst="rect">
            <a:avLst/>
          </a:prstGeom>
          <a:noFill/>
          <a:ln>
            <a:noFill/>
          </a:ln>
        </p:spPr>
      </p:pic>
      <p:sp>
        <p:nvSpPr>
          <p:cNvPr id="244" name="Google Shape;244;g12e3fa04f6c_2_27"/>
          <p:cNvSpPr/>
          <p:nvPr/>
        </p:nvSpPr>
        <p:spPr>
          <a:xfrm>
            <a:off x="988413" y="5863150"/>
            <a:ext cx="2420100" cy="261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 name="Google Shape;245;g12e3fa04f6c_2_27"/>
          <p:cNvCxnSpPr>
            <a:stCxn id="244" idx="3"/>
          </p:cNvCxnSpPr>
          <p:nvPr/>
        </p:nvCxnSpPr>
        <p:spPr>
          <a:xfrm rot="10800000" flipH="1">
            <a:off x="3408513" y="2210950"/>
            <a:ext cx="9473400" cy="3782700"/>
          </a:xfrm>
          <a:prstGeom prst="bentConnector3">
            <a:avLst>
              <a:gd name="adj1" fmla="val 50000"/>
            </a:avLst>
          </a:prstGeom>
          <a:noFill/>
          <a:ln w="38100" cap="flat" cmpd="sng">
            <a:solidFill>
              <a:srgbClr val="FF0000"/>
            </a:solidFill>
            <a:prstDash val="solid"/>
            <a:round/>
            <a:headEnd type="none" w="med" len="med"/>
            <a:tailEnd type="triangle" w="med" len="med"/>
          </a:ln>
        </p:spPr>
      </p:cxnSp>
      <p:sp>
        <p:nvSpPr>
          <p:cNvPr id="246" name="Google Shape;246;g12e3fa04f6c_2_27"/>
          <p:cNvSpPr/>
          <p:nvPr/>
        </p:nvSpPr>
        <p:spPr>
          <a:xfrm>
            <a:off x="12835725" y="5128150"/>
            <a:ext cx="4130100" cy="3592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12e3fa04f6c_2_27"/>
          <p:cNvSpPr txBox="1"/>
          <p:nvPr/>
        </p:nvSpPr>
        <p:spPr>
          <a:xfrm>
            <a:off x="10262050" y="7907150"/>
            <a:ext cx="2420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Calibri"/>
                <a:ea typeface="Calibri"/>
                <a:cs typeface="Calibri"/>
                <a:sym typeface="Calibri"/>
              </a:rPr>
              <a:t>조이스틱 값 저장</a:t>
            </a:r>
            <a:endParaRPr sz="1800" b="1">
              <a:latin typeface="Calibri"/>
              <a:ea typeface="Calibri"/>
              <a:cs typeface="Calibri"/>
              <a:sym typeface="Calibri"/>
            </a:endParaRPr>
          </a:p>
        </p:txBody>
      </p:sp>
      <p:sp>
        <p:nvSpPr>
          <p:cNvPr id="248" name="Google Shape;248;g12e3fa04f6c_2_27"/>
          <p:cNvSpPr/>
          <p:nvPr/>
        </p:nvSpPr>
        <p:spPr>
          <a:xfrm>
            <a:off x="1274348" y="4391175"/>
            <a:ext cx="6417900" cy="461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12e3fa04f6c_2_27"/>
          <p:cNvSpPr txBox="1"/>
          <p:nvPr/>
        </p:nvSpPr>
        <p:spPr>
          <a:xfrm>
            <a:off x="8533200" y="4391175"/>
            <a:ext cx="228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Calibri"/>
                <a:ea typeface="Calibri"/>
                <a:cs typeface="Calibri"/>
                <a:sym typeface="Calibri"/>
              </a:rPr>
              <a:t>SSID  / 패스워드저장</a:t>
            </a:r>
            <a:endParaRPr sz="1800" b="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53"/>
        <p:cNvGrpSpPr/>
        <p:nvPr/>
      </p:nvGrpSpPr>
      <p:grpSpPr>
        <a:xfrm>
          <a:off x="0" y="0"/>
          <a:ext cx="0" cy="0"/>
          <a:chOff x="0" y="0"/>
          <a:chExt cx="0" cy="0"/>
        </a:xfrm>
      </p:grpSpPr>
      <p:sp>
        <p:nvSpPr>
          <p:cNvPr id="254" name="Google Shape;254;p9"/>
          <p:cNvSpPr txBox="1"/>
          <p:nvPr/>
        </p:nvSpPr>
        <p:spPr>
          <a:xfrm>
            <a:off x="676190" y="550639"/>
            <a:ext cx="69858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0</a:t>
            </a:r>
            <a:r>
              <a:rPr lang="en-US" sz="3200"/>
              <a:t>4</a:t>
            </a:r>
            <a:r>
              <a:rPr lang="en-US" sz="3200">
                <a:solidFill>
                  <a:srgbClr val="000000"/>
                </a:solidFill>
                <a:latin typeface="Arial"/>
                <a:ea typeface="Arial"/>
                <a:cs typeface="Arial"/>
                <a:sym typeface="Arial"/>
              </a:rPr>
              <a:t>. </a:t>
            </a:r>
            <a:r>
              <a:rPr lang="en-US" sz="3200"/>
              <a:t>DHT read &amp; db upload code</a:t>
            </a:r>
            <a:endParaRPr sz="1800">
              <a:solidFill>
                <a:schemeClr val="dk1"/>
              </a:solidFill>
              <a:latin typeface="Calibri"/>
              <a:ea typeface="Calibri"/>
              <a:cs typeface="Calibri"/>
              <a:sym typeface="Calibri"/>
            </a:endParaRPr>
          </a:p>
        </p:txBody>
      </p:sp>
      <p:pic>
        <p:nvPicPr>
          <p:cNvPr id="255" name="Google Shape;255;p9"/>
          <p:cNvPicPr preferRelativeResize="0"/>
          <p:nvPr/>
        </p:nvPicPr>
        <p:blipFill rotWithShape="1">
          <a:blip r:embed="rId3">
            <a:alphaModFix/>
          </a:blip>
          <a:srcRect/>
          <a:stretch/>
        </p:blipFill>
        <p:spPr>
          <a:xfrm>
            <a:off x="673016" y="1291258"/>
            <a:ext cx="16939683" cy="114286"/>
          </a:xfrm>
          <a:prstGeom prst="rect">
            <a:avLst/>
          </a:prstGeom>
          <a:noFill/>
          <a:ln>
            <a:noFill/>
          </a:ln>
        </p:spPr>
      </p:pic>
      <p:sp>
        <p:nvSpPr>
          <p:cNvPr id="256" name="Google Shape;256;p9"/>
          <p:cNvSpPr txBox="1"/>
          <p:nvPr/>
        </p:nvSpPr>
        <p:spPr>
          <a:xfrm>
            <a:off x="16140540" y="772856"/>
            <a:ext cx="2551111" cy="479988"/>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257" name="Google Shape;257;p9"/>
          <p:cNvGrpSpPr/>
          <p:nvPr/>
        </p:nvGrpSpPr>
        <p:grpSpPr>
          <a:xfrm>
            <a:off x="15651358" y="819397"/>
            <a:ext cx="384409" cy="384409"/>
            <a:chOff x="15651358" y="819397"/>
            <a:chExt cx="384409" cy="384409"/>
          </a:xfrm>
        </p:grpSpPr>
        <p:pic>
          <p:nvPicPr>
            <p:cNvPr id="258" name="Google Shape;258;p9"/>
            <p:cNvPicPr preferRelativeResize="0"/>
            <p:nvPr/>
          </p:nvPicPr>
          <p:blipFill rotWithShape="1">
            <a:blip r:embed="rId4">
              <a:alphaModFix/>
            </a:blip>
            <a:srcRect/>
            <a:stretch/>
          </p:blipFill>
          <p:spPr>
            <a:xfrm>
              <a:off x="15651358" y="819397"/>
              <a:ext cx="384409" cy="384409"/>
            </a:xfrm>
            <a:prstGeom prst="rect">
              <a:avLst/>
            </a:prstGeom>
            <a:noFill/>
            <a:ln>
              <a:noFill/>
            </a:ln>
          </p:spPr>
        </p:pic>
        <p:pic>
          <p:nvPicPr>
            <p:cNvPr id="259" name="Google Shape;259;p9"/>
            <p:cNvPicPr preferRelativeResize="0"/>
            <p:nvPr/>
          </p:nvPicPr>
          <p:blipFill rotWithShape="1">
            <a:blip r:embed="rId5">
              <a:alphaModFix/>
            </a:blip>
            <a:srcRect/>
            <a:stretch/>
          </p:blipFill>
          <p:spPr>
            <a:xfrm>
              <a:off x="15729108" y="898843"/>
              <a:ext cx="228908" cy="243512"/>
            </a:xfrm>
            <a:prstGeom prst="rect">
              <a:avLst/>
            </a:prstGeom>
            <a:noFill/>
            <a:ln>
              <a:noFill/>
            </a:ln>
          </p:spPr>
        </p:pic>
      </p:grpSp>
      <p:sp>
        <p:nvSpPr>
          <p:cNvPr id="260" name="Google Shape;260;p9"/>
          <p:cNvSpPr txBox="1"/>
          <p:nvPr/>
        </p:nvSpPr>
        <p:spPr>
          <a:xfrm>
            <a:off x="6381077" y="753824"/>
            <a:ext cx="717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Raspberry Pi 프로젝트</a:t>
            </a:r>
            <a:endParaRPr sz="1800">
              <a:solidFill>
                <a:schemeClr val="dk1"/>
              </a:solidFill>
              <a:latin typeface="Calibri"/>
              <a:ea typeface="Calibri"/>
              <a:cs typeface="Calibri"/>
              <a:sym typeface="Calibri"/>
            </a:endParaRPr>
          </a:p>
        </p:txBody>
      </p:sp>
      <p:pic>
        <p:nvPicPr>
          <p:cNvPr id="261" name="Google Shape;261;p9"/>
          <p:cNvPicPr preferRelativeResize="0"/>
          <p:nvPr/>
        </p:nvPicPr>
        <p:blipFill>
          <a:blip r:embed="rId6">
            <a:alphaModFix/>
          </a:blip>
          <a:stretch>
            <a:fillRect/>
          </a:stretch>
        </p:blipFill>
        <p:spPr>
          <a:xfrm>
            <a:off x="9907075" y="1573682"/>
            <a:ext cx="7705725" cy="2714625"/>
          </a:xfrm>
          <a:prstGeom prst="rect">
            <a:avLst/>
          </a:prstGeom>
          <a:noFill/>
          <a:ln>
            <a:noFill/>
          </a:ln>
        </p:spPr>
      </p:pic>
      <p:pic>
        <p:nvPicPr>
          <p:cNvPr id="262" name="Google Shape;262;p9"/>
          <p:cNvPicPr preferRelativeResize="0"/>
          <p:nvPr/>
        </p:nvPicPr>
        <p:blipFill>
          <a:blip r:embed="rId7">
            <a:alphaModFix/>
          </a:blip>
          <a:stretch>
            <a:fillRect/>
          </a:stretch>
        </p:blipFill>
        <p:spPr>
          <a:xfrm>
            <a:off x="9240575" y="6786925"/>
            <a:ext cx="9029350" cy="2022975"/>
          </a:xfrm>
          <a:prstGeom prst="rect">
            <a:avLst/>
          </a:prstGeom>
          <a:noFill/>
          <a:ln>
            <a:noFill/>
          </a:ln>
        </p:spPr>
      </p:pic>
      <p:cxnSp>
        <p:nvCxnSpPr>
          <p:cNvPr id="263" name="Google Shape;263;p9"/>
          <p:cNvCxnSpPr>
            <a:stCxn id="264" idx="3"/>
            <a:endCxn id="261" idx="1"/>
          </p:cNvCxnSpPr>
          <p:nvPr/>
        </p:nvCxnSpPr>
        <p:spPr>
          <a:xfrm rot="10800000" flipH="1">
            <a:off x="8734063" y="2931025"/>
            <a:ext cx="1173000" cy="2254500"/>
          </a:xfrm>
          <a:prstGeom prst="bentConnector3">
            <a:avLst>
              <a:gd name="adj1" fmla="val 34948"/>
            </a:avLst>
          </a:prstGeom>
          <a:noFill/>
          <a:ln w="76200" cap="flat" cmpd="sng">
            <a:solidFill>
              <a:schemeClr val="dk1"/>
            </a:solidFill>
            <a:prstDash val="solid"/>
            <a:round/>
            <a:headEnd type="none" w="med" len="med"/>
            <a:tailEnd type="triangle" w="med" len="med"/>
          </a:ln>
        </p:spPr>
      </p:cxnSp>
      <p:cxnSp>
        <p:nvCxnSpPr>
          <p:cNvPr id="265" name="Google Shape;265;p9"/>
          <p:cNvCxnSpPr>
            <a:stCxn id="261" idx="2"/>
            <a:endCxn id="262" idx="0"/>
          </p:cNvCxnSpPr>
          <p:nvPr/>
        </p:nvCxnSpPr>
        <p:spPr>
          <a:xfrm rot="5400000">
            <a:off x="12508187" y="5535257"/>
            <a:ext cx="2498700" cy="4800"/>
          </a:xfrm>
          <a:prstGeom prst="bentConnector3">
            <a:avLst>
              <a:gd name="adj1" fmla="val 49998"/>
            </a:avLst>
          </a:prstGeom>
          <a:noFill/>
          <a:ln w="76200" cap="flat" cmpd="sng">
            <a:solidFill>
              <a:schemeClr val="dk1"/>
            </a:solidFill>
            <a:prstDash val="solid"/>
            <a:round/>
            <a:headEnd type="none" w="med" len="med"/>
            <a:tailEnd type="triangle" w="med" len="med"/>
          </a:ln>
        </p:spPr>
      </p:cxnSp>
      <p:pic>
        <p:nvPicPr>
          <p:cNvPr id="264" name="Google Shape;264;p9"/>
          <p:cNvPicPr preferRelativeResize="0"/>
          <p:nvPr/>
        </p:nvPicPr>
        <p:blipFill>
          <a:blip r:embed="rId8">
            <a:alphaModFix/>
          </a:blip>
          <a:stretch>
            <a:fillRect/>
          </a:stretch>
        </p:blipFill>
        <p:spPr>
          <a:xfrm>
            <a:off x="76200" y="1561150"/>
            <a:ext cx="8657863" cy="7248750"/>
          </a:xfrm>
          <a:prstGeom prst="rect">
            <a:avLst/>
          </a:prstGeom>
          <a:noFill/>
          <a:ln>
            <a:noFill/>
          </a:ln>
        </p:spPr>
      </p:pic>
      <p:sp>
        <p:nvSpPr>
          <p:cNvPr id="266" name="Google Shape;266;p9"/>
          <p:cNvSpPr/>
          <p:nvPr/>
        </p:nvSpPr>
        <p:spPr>
          <a:xfrm>
            <a:off x="187425" y="1574299"/>
            <a:ext cx="4923300" cy="95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rot="10800000" flipH="1">
            <a:off x="444925" y="6546425"/>
            <a:ext cx="4100700" cy="312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187425" y="2814524"/>
            <a:ext cx="4923300" cy="956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187425" y="4088950"/>
            <a:ext cx="5435700" cy="312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9907075" y="1573676"/>
            <a:ext cx="7382400" cy="2254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9201800" y="6816425"/>
            <a:ext cx="4238400" cy="480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txBox="1"/>
          <p:nvPr/>
        </p:nvSpPr>
        <p:spPr>
          <a:xfrm>
            <a:off x="5371250" y="2128888"/>
            <a:ext cx="31023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lt1"/>
                </a:solidFill>
                <a:latin typeface="Calibri"/>
                <a:ea typeface="Calibri"/>
                <a:cs typeface="Calibri"/>
                <a:sym typeface="Calibri"/>
              </a:rPr>
              <a:t>raspberry pi -&gt; dht</a:t>
            </a:r>
            <a:endParaRPr sz="2500" b="1">
              <a:solidFill>
                <a:schemeClr val="lt1"/>
              </a:solidFill>
              <a:latin typeface="Calibri"/>
              <a:ea typeface="Calibri"/>
              <a:cs typeface="Calibri"/>
              <a:sym typeface="Calibri"/>
            </a:endParaRPr>
          </a:p>
          <a:p>
            <a:pPr marL="0" lvl="0" indent="0" algn="l" rtl="0">
              <a:spcBef>
                <a:spcPts val="0"/>
              </a:spcBef>
              <a:spcAft>
                <a:spcPts val="0"/>
              </a:spcAft>
              <a:buNone/>
            </a:pPr>
            <a:r>
              <a:rPr lang="en-US" sz="2500" b="1">
                <a:solidFill>
                  <a:schemeClr val="lt1"/>
                </a:solidFill>
                <a:latin typeface="Calibri"/>
                <a:ea typeface="Calibri"/>
                <a:cs typeface="Calibri"/>
                <a:sym typeface="Calibri"/>
              </a:rPr>
              <a:t>start signal send</a:t>
            </a:r>
            <a:endParaRPr sz="2500" b="1">
              <a:solidFill>
                <a:schemeClr val="lt1"/>
              </a:solidFill>
              <a:latin typeface="Calibri"/>
              <a:ea typeface="Calibri"/>
              <a:cs typeface="Calibri"/>
              <a:sym typeface="Calibri"/>
            </a:endParaRPr>
          </a:p>
        </p:txBody>
      </p:sp>
      <p:sp>
        <p:nvSpPr>
          <p:cNvPr id="273" name="Google Shape;273;p9"/>
          <p:cNvSpPr txBox="1"/>
          <p:nvPr/>
        </p:nvSpPr>
        <p:spPr>
          <a:xfrm>
            <a:off x="5699325" y="3958938"/>
            <a:ext cx="310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lt1"/>
                </a:solidFill>
                <a:latin typeface="Calibri"/>
                <a:ea typeface="Calibri"/>
                <a:cs typeface="Calibri"/>
                <a:sym typeface="Calibri"/>
              </a:rPr>
              <a:t>Read data 40bit 40bit</a:t>
            </a:r>
            <a:endParaRPr sz="2500" b="1">
              <a:solidFill>
                <a:schemeClr val="lt1"/>
              </a:solidFill>
              <a:latin typeface="Calibri"/>
              <a:ea typeface="Calibri"/>
              <a:cs typeface="Calibri"/>
              <a:sym typeface="Calibri"/>
            </a:endParaRPr>
          </a:p>
        </p:txBody>
      </p:sp>
      <p:sp>
        <p:nvSpPr>
          <p:cNvPr id="274" name="Google Shape;274;p9"/>
          <p:cNvSpPr txBox="1"/>
          <p:nvPr/>
        </p:nvSpPr>
        <p:spPr>
          <a:xfrm>
            <a:off x="4709025" y="6289325"/>
            <a:ext cx="3764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lt1"/>
                </a:solidFill>
                <a:latin typeface="Calibri"/>
                <a:ea typeface="Calibri"/>
                <a:cs typeface="Calibri"/>
                <a:sym typeface="Calibri"/>
              </a:rPr>
              <a:t>Respon data 1:bit 0:bit</a:t>
            </a:r>
            <a:endParaRPr sz="2500" b="1">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78"/>
        <p:cNvGrpSpPr/>
        <p:nvPr/>
      </p:nvGrpSpPr>
      <p:grpSpPr>
        <a:xfrm>
          <a:off x="0" y="0"/>
          <a:ext cx="0" cy="0"/>
          <a:chOff x="0" y="0"/>
          <a:chExt cx="0" cy="0"/>
        </a:xfrm>
      </p:grpSpPr>
      <p:sp>
        <p:nvSpPr>
          <p:cNvPr id="279" name="Google Shape;279;g12e3fa04f6c_3_40"/>
          <p:cNvSpPr txBox="1"/>
          <p:nvPr/>
        </p:nvSpPr>
        <p:spPr>
          <a:xfrm>
            <a:off x="676190" y="550639"/>
            <a:ext cx="6985800" cy="5850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200">
                <a:solidFill>
                  <a:srgbClr val="000000"/>
                </a:solidFill>
                <a:latin typeface="Arial"/>
                <a:ea typeface="Arial"/>
                <a:cs typeface="Arial"/>
                <a:sym typeface="Arial"/>
              </a:rPr>
              <a:t>0</a:t>
            </a:r>
            <a:r>
              <a:rPr lang="en-US" sz="3200"/>
              <a:t>4</a:t>
            </a:r>
            <a:r>
              <a:rPr lang="en-US" sz="3200">
                <a:solidFill>
                  <a:srgbClr val="000000"/>
                </a:solidFill>
                <a:latin typeface="Arial"/>
                <a:ea typeface="Arial"/>
                <a:cs typeface="Arial"/>
                <a:sym typeface="Arial"/>
              </a:rPr>
              <a:t>. </a:t>
            </a:r>
            <a:r>
              <a:rPr lang="en-US" sz="3200"/>
              <a:t>Server &amp; Motor code</a:t>
            </a:r>
            <a:endParaRPr sz="1800">
              <a:solidFill>
                <a:schemeClr val="dk1"/>
              </a:solidFill>
              <a:latin typeface="Calibri"/>
              <a:ea typeface="Calibri"/>
              <a:cs typeface="Calibri"/>
              <a:sym typeface="Calibri"/>
            </a:endParaRPr>
          </a:p>
        </p:txBody>
      </p:sp>
      <p:pic>
        <p:nvPicPr>
          <p:cNvPr id="280" name="Google Shape;280;g12e3fa04f6c_3_40"/>
          <p:cNvPicPr preferRelativeResize="0"/>
          <p:nvPr/>
        </p:nvPicPr>
        <p:blipFill rotWithShape="1">
          <a:blip r:embed="rId3">
            <a:alphaModFix/>
          </a:blip>
          <a:srcRect/>
          <a:stretch/>
        </p:blipFill>
        <p:spPr>
          <a:xfrm>
            <a:off x="673016" y="1291258"/>
            <a:ext cx="16939682" cy="114286"/>
          </a:xfrm>
          <a:prstGeom prst="rect">
            <a:avLst/>
          </a:prstGeom>
          <a:noFill/>
          <a:ln>
            <a:noFill/>
          </a:ln>
        </p:spPr>
      </p:pic>
      <p:sp>
        <p:nvSpPr>
          <p:cNvPr id="281" name="Google Shape;281;g12e3fa04f6c_3_40"/>
          <p:cNvSpPr txBox="1"/>
          <p:nvPr/>
        </p:nvSpPr>
        <p:spPr>
          <a:xfrm>
            <a:off x="16140540" y="772856"/>
            <a:ext cx="25512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MIRIDIH.COM</a:t>
            </a:r>
            <a:endParaRPr sz="1800">
              <a:solidFill>
                <a:schemeClr val="dk1"/>
              </a:solidFill>
              <a:latin typeface="Calibri"/>
              <a:ea typeface="Calibri"/>
              <a:cs typeface="Calibri"/>
              <a:sym typeface="Calibri"/>
            </a:endParaRPr>
          </a:p>
        </p:txBody>
      </p:sp>
      <p:grpSp>
        <p:nvGrpSpPr>
          <p:cNvPr id="282" name="Google Shape;282;g12e3fa04f6c_3_40"/>
          <p:cNvGrpSpPr/>
          <p:nvPr/>
        </p:nvGrpSpPr>
        <p:grpSpPr>
          <a:xfrm>
            <a:off x="15651358" y="819397"/>
            <a:ext cx="384409" cy="384409"/>
            <a:chOff x="15651358" y="819397"/>
            <a:chExt cx="384409" cy="384409"/>
          </a:xfrm>
        </p:grpSpPr>
        <p:pic>
          <p:nvPicPr>
            <p:cNvPr id="283" name="Google Shape;283;g12e3fa04f6c_3_40"/>
            <p:cNvPicPr preferRelativeResize="0"/>
            <p:nvPr/>
          </p:nvPicPr>
          <p:blipFill rotWithShape="1">
            <a:blip r:embed="rId4">
              <a:alphaModFix/>
            </a:blip>
            <a:srcRect/>
            <a:stretch/>
          </p:blipFill>
          <p:spPr>
            <a:xfrm>
              <a:off x="15651358" y="819397"/>
              <a:ext cx="384409" cy="384409"/>
            </a:xfrm>
            <a:prstGeom prst="rect">
              <a:avLst/>
            </a:prstGeom>
            <a:noFill/>
            <a:ln>
              <a:noFill/>
            </a:ln>
          </p:spPr>
        </p:pic>
        <p:pic>
          <p:nvPicPr>
            <p:cNvPr id="284" name="Google Shape;284;g12e3fa04f6c_3_40"/>
            <p:cNvPicPr preferRelativeResize="0"/>
            <p:nvPr/>
          </p:nvPicPr>
          <p:blipFill rotWithShape="1">
            <a:blip r:embed="rId5">
              <a:alphaModFix/>
            </a:blip>
            <a:srcRect/>
            <a:stretch/>
          </p:blipFill>
          <p:spPr>
            <a:xfrm>
              <a:off x="15729108" y="898843"/>
              <a:ext cx="228908" cy="243512"/>
            </a:xfrm>
            <a:prstGeom prst="rect">
              <a:avLst/>
            </a:prstGeom>
            <a:noFill/>
            <a:ln>
              <a:noFill/>
            </a:ln>
          </p:spPr>
        </p:pic>
      </p:grpSp>
      <p:sp>
        <p:nvSpPr>
          <p:cNvPr id="285" name="Google Shape;285;g12e3fa04f6c_3_40"/>
          <p:cNvSpPr txBox="1"/>
          <p:nvPr/>
        </p:nvSpPr>
        <p:spPr>
          <a:xfrm>
            <a:off x="5050989" y="723117"/>
            <a:ext cx="7177500" cy="3693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Raspberry Pi 프로젝트</a:t>
            </a:r>
            <a:endParaRPr sz="1800">
              <a:solidFill>
                <a:schemeClr val="dk1"/>
              </a:solidFill>
              <a:latin typeface="Calibri"/>
              <a:ea typeface="Calibri"/>
              <a:cs typeface="Calibri"/>
              <a:sym typeface="Calibri"/>
            </a:endParaRPr>
          </a:p>
        </p:txBody>
      </p:sp>
      <p:pic>
        <p:nvPicPr>
          <p:cNvPr id="286" name="Google Shape;286;g12e3fa04f6c_3_40"/>
          <p:cNvPicPr preferRelativeResize="0"/>
          <p:nvPr/>
        </p:nvPicPr>
        <p:blipFill>
          <a:blip r:embed="rId6">
            <a:alphaModFix/>
          </a:blip>
          <a:stretch>
            <a:fillRect/>
          </a:stretch>
        </p:blipFill>
        <p:spPr>
          <a:xfrm>
            <a:off x="53675" y="2165350"/>
            <a:ext cx="8230849" cy="7359650"/>
          </a:xfrm>
          <a:prstGeom prst="rect">
            <a:avLst/>
          </a:prstGeom>
          <a:noFill/>
          <a:ln>
            <a:noFill/>
          </a:ln>
        </p:spPr>
      </p:pic>
      <p:sp>
        <p:nvSpPr>
          <p:cNvPr id="287" name="Google Shape;287;g12e3fa04f6c_3_40"/>
          <p:cNvSpPr/>
          <p:nvPr/>
        </p:nvSpPr>
        <p:spPr>
          <a:xfrm>
            <a:off x="127000" y="2165350"/>
            <a:ext cx="2551200" cy="504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12e3fa04f6c_3_40"/>
          <p:cNvSpPr/>
          <p:nvPr/>
        </p:nvSpPr>
        <p:spPr>
          <a:xfrm>
            <a:off x="1481650" y="3858675"/>
            <a:ext cx="2551200" cy="384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2e3fa04f6c_3_40"/>
          <p:cNvSpPr/>
          <p:nvPr/>
        </p:nvSpPr>
        <p:spPr>
          <a:xfrm>
            <a:off x="1557850" y="5382675"/>
            <a:ext cx="5990100" cy="504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12e3fa04f6c_3_40"/>
          <p:cNvSpPr/>
          <p:nvPr/>
        </p:nvSpPr>
        <p:spPr>
          <a:xfrm>
            <a:off x="1375825" y="6652675"/>
            <a:ext cx="5820900" cy="2872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g12e3fa04f6c_3_40"/>
          <p:cNvCxnSpPr>
            <a:stCxn id="287" idx="3"/>
          </p:cNvCxnSpPr>
          <p:nvPr/>
        </p:nvCxnSpPr>
        <p:spPr>
          <a:xfrm>
            <a:off x="2678200" y="2417800"/>
            <a:ext cx="6550500" cy="16500"/>
          </a:xfrm>
          <a:prstGeom prst="straightConnector1">
            <a:avLst/>
          </a:prstGeom>
          <a:noFill/>
          <a:ln w="38100" cap="flat" cmpd="sng">
            <a:solidFill>
              <a:srgbClr val="FF0000"/>
            </a:solidFill>
            <a:prstDash val="solid"/>
            <a:round/>
            <a:headEnd type="none" w="med" len="med"/>
            <a:tailEnd type="triangle" w="med" len="med"/>
          </a:ln>
        </p:spPr>
      </p:cxnSp>
      <p:pic>
        <p:nvPicPr>
          <p:cNvPr id="292" name="Google Shape;292;g12e3fa04f6c_3_40"/>
          <p:cNvPicPr preferRelativeResize="0"/>
          <p:nvPr/>
        </p:nvPicPr>
        <p:blipFill>
          <a:blip r:embed="rId7">
            <a:alphaModFix/>
          </a:blip>
          <a:stretch>
            <a:fillRect/>
          </a:stretch>
        </p:blipFill>
        <p:spPr>
          <a:xfrm>
            <a:off x="9228700" y="1493000"/>
            <a:ext cx="8741800" cy="5906625"/>
          </a:xfrm>
          <a:prstGeom prst="rect">
            <a:avLst/>
          </a:prstGeom>
          <a:noFill/>
          <a:ln>
            <a:noFill/>
          </a:ln>
        </p:spPr>
      </p:pic>
      <p:cxnSp>
        <p:nvCxnSpPr>
          <p:cNvPr id="293" name="Google Shape;293;g12e3fa04f6c_3_40"/>
          <p:cNvCxnSpPr>
            <a:stCxn id="288" idx="3"/>
          </p:cNvCxnSpPr>
          <p:nvPr/>
        </p:nvCxnSpPr>
        <p:spPr>
          <a:xfrm>
            <a:off x="4032850" y="4050825"/>
            <a:ext cx="5217000" cy="4440300"/>
          </a:xfrm>
          <a:prstGeom prst="bentConnector3">
            <a:avLst>
              <a:gd name="adj1" fmla="val 84582"/>
            </a:avLst>
          </a:prstGeom>
          <a:noFill/>
          <a:ln w="38100" cap="flat" cmpd="sng">
            <a:solidFill>
              <a:srgbClr val="FF0000"/>
            </a:solidFill>
            <a:prstDash val="solid"/>
            <a:round/>
            <a:headEnd type="none" w="med" len="med"/>
            <a:tailEnd type="triangle" w="med" len="med"/>
          </a:ln>
        </p:spPr>
      </p:cxnSp>
      <p:pic>
        <p:nvPicPr>
          <p:cNvPr id="294" name="Google Shape;294;g12e3fa04f6c_3_40"/>
          <p:cNvPicPr preferRelativeResize="0"/>
          <p:nvPr/>
        </p:nvPicPr>
        <p:blipFill>
          <a:blip r:embed="rId8">
            <a:alphaModFix/>
          </a:blip>
          <a:stretch>
            <a:fillRect/>
          </a:stretch>
        </p:blipFill>
        <p:spPr>
          <a:xfrm>
            <a:off x="9228700" y="7487075"/>
            <a:ext cx="8741800" cy="1916804"/>
          </a:xfrm>
          <a:prstGeom prst="rect">
            <a:avLst/>
          </a:prstGeom>
          <a:noFill/>
          <a:ln>
            <a:noFill/>
          </a:ln>
        </p:spPr>
      </p:pic>
      <p:sp>
        <p:nvSpPr>
          <p:cNvPr id="295" name="Google Shape;295;g12e3fa04f6c_3_40"/>
          <p:cNvSpPr/>
          <p:nvPr/>
        </p:nvSpPr>
        <p:spPr>
          <a:xfrm>
            <a:off x="12069225" y="1942950"/>
            <a:ext cx="3582000" cy="247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12e3fa04f6c_3_40"/>
          <p:cNvSpPr/>
          <p:nvPr/>
        </p:nvSpPr>
        <p:spPr>
          <a:xfrm>
            <a:off x="10185400" y="3752538"/>
            <a:ext cx="7277100" cy="247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g12e3fa04f6c_3_40"/>
          <p:cNvSpPr/>
          <p:nvPr/>
        </p:nvSpPr>
        <p:spPr>
          <a:xfrm>
            <a:off x="10481750" y="5382675"/>
            <a:ext cx="6599700" cy="273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12e3fa04f6c_3_40"/>
          <p:cNvSpPr/>
          <p:nvPr/>
        </p:nvSpPr>
        <p:spPr>
          <a:xfrm>
            <a:off x="10185400" y="6321700"/>
            <a:ext cx="2551200" cy="273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12e3fa04f6c_3_40"/>
          <p:cNvSpPr/>
          <p:nvPr/>
        </p:nvSpPr>
        <p:spPr>
          <a:xfrm>
            <a:off x="11783500" y="7951975"/>
            <a:ext cx="5530800" cy="273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g12e3fa04f6c_3_40"/>
          <p:cNvSpPr txBox="1"/>
          <p:nvPr/>
        </p:nvSpPr>
        <p:spPr>
          <a:xfrm>
            <a:off x="13885325" y="1493000"/>
            <a:ext cx="2286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소켓 생성</a:t>
            </a:r>
            <a:endParaRPr sz="2000">
              <a:solidFill>
                <a:schemeClr val="lt1"/>
              </a:solidFill>
              <a:latin typeface="Calibri"/>
              <a:ea typeface="Calibri"/>
              <a:cs typeface="Calibri"/>
              <a:sym typeface="Calibri"/>
            </a:endParaRPr>
          </a:p>
        </p:txBody>
      </p:sp>
      <p:sp>
        <p:nvSpPr>
          <p:cNvPr id="301" name="Google Shape;301;g12e3fa04f6c_3_40"/>
          <p:cNvSpPr txBox="1"/>
          <p:nvPr/>
        </p:nvSpPr>
        <p:spPr>
          <a:xfrm>
            <a:off x="15146775" y="3335100"/>
            <a:ext cx="2551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소켓 옵션 변경</a:t>
            </a:r>
            <a:endParaRPr sz="2000">
              <a:solidFill>
                <a:schemeClr val="lt1"/>
              </a:solidFill>
              <a:latin typeface="Calibri"/>
              <a:ea typeface="Calibri"/>
              <a:cs typeface="Calibri"/>
              <a:sym typeface="Calibri"/>
            </a:endParaRPr>
          </a:p>
        </p:txBody>
      </p:sp>
      <p:sp>
        <p:nvSpPr>
          <p:cNvPr id="302" name="Google Shape;302;g12e3fa04f6c_3_40"/>
          <p:cNvSpPr txBox="1"/>
          <p:nvPr/>
        </p:nvSpPr>
        <p:spPr>
          <a:xfrm>
            <a:off x="14770000" y="4952225"/>
            <a:ext cx="2551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소켓 주소 할당</a:t>
            </a:r>
            <a:endParaRPr sz="2000">
              <a:solidFill>
                <a:schemeClr val="lt1"/>
              </a:solidFill>
              <a:latin typeface="Calibri"/>
              <a:ea typeface="Calibri"/>
              <a:cs typeface="Calibri"/>
              <a:sym typeface="Calibri"/>
            </a:endParaRPr>
          </a:p>
        </p:txBody>
      </p:sp>
      <p:sp>
        <p:nvSpPr>
          <p:cNvPr id="303" name="Google Shape;303;g12e3fa04f6c_3_40"/>
          <p:cNvSpPr txBox="1"/>
          <p:nvPr/>
        </p:nvSpPr>
        <p:spPr>
          <a:xfrm>
            <a:off x="12700000" y="6192375"/>
            <a:ext cx="2551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 연결 대기</a:t>
            </a:r>
            <a:endParaRPr sz="2000">
              <a:solidFill>
                <a:schemeClr val="lt1"/>
              </a:solidFill>
              <a:latin typeface="Calibri"/>
              <a:ea typeface="Calibri"/>
              <a:cs typeface="Calibri"/>
              <a:sym typeface="Calibri"/>
            </a:endParaRPr>
          </a:p>
        </p:txBody>
      </p:sp>
      <p:sp>
        <p:nvSpPr>
          <p:cNvPr id="304" name="Google Shape;304;g12e3fa04f6c_3_40"/>
          <p:cNvSpPr txBox="1"/>
          <p:nvPr/>
        </p:nvSpPr>
        <p:spPr>
          <a:xfrm>
            <a:off x="15513050" y="7563275"/>
            <a:ext cx="2551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 연결 요청 수락</a:t>
            </a:r>
            <a:endParaRPr sz="2000">
              <a:solidFill>
                <a:schemeClr val="lt1"/>
              </a:solidFill>
              <a:latin typeface="Calibri"/>
              <a:ea typeface="Calibri"/>
              <a:cs typeface="Calibri"/>
              <a:sym typeface="Calibri"/>
            </a:endParaRPr>
          </a:p>
        </p:txBody>
      </p:sp>
      <p:sp>
        <p:nvSpPr>
          <p:cNvPr id="305" name="Google Shape;305;g12e3fa04f6c_3_40"/>
          <p:cNvSpPr txBox="1"/>
          <p:nvPr/>
        </p:nvSpPr>
        <p:spPr>
          <a:xfrm>
            <a:off x="53675" y="7732975"/>
            <a:ext cx="2286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모터 제어</a:t>
            </a:r>
            <a:endParaRPr sz="2000">
              <a:solidFill>
                <a:schemeClr val="lt1"/>
              </a:solidFill>
              <a:latin typeface="Calibri"/>
              <a:ea typeface="Calibri"/>
              <a:cs typeface="Calibri"/>
              <a:sym typeface="Calibri"/>
            </a:endParaRPr>
          </a:p>
        </p:txBody>
      </p:sp>
      <p:sp>
        <p:nvSpPr>
          <p:cNvPr id="306" name="Google Shape;306;g12e3fa04f6c_3_40"/>
          <p:cNvSpPr txBox="1"/>
          <p:nvPr/>
        </p:nvSpPr>
        <p:spPr>
          <a:xfrm>
            <a:off x="127000" y="5431400"/>
            <a:ext cx="169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데이터 수신</a:t>
            </a:r>
            <a:endParaRPr sz="2000">
              <a:solidFill>
                <a:schemeClr val="lt1"/>
              </a:solidFill>
              <a:latin typeface="Calibri"/>
              <a:ea typeface="Calibri"/>
              <a:cs typeface="Calibri"/>
              <a:sym typeface="Calibri"/>
            </a:endParaRPr>
          </a:p>
        </p:txBody>
      </p:sp>
      <p:sp>
        <p:nvSpPr>
          <p:cNvPr id="307" name="Google Shape;307;g12e3fa04f6c_3_40"/>
          <p:cNvSpPr txBox="1"/>
          <p:nvPr/>
        </p:nvSpPr>
        <p:spPr>
          <a:xfrm>
            <a:off x="5418600" y="2329475"/>
            <a:ext cx="169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server 초기화</a:t>
            </a:r>
            <a:endParaRPr sz="2000">
              <a:solidFill>
                <a:schemeClr val="lt1"/>
              </a:solidFill>
              <a:latin typeface="Calibri"/>
              <a:ea typeface="Calibri"/>
              <a:cs typeface="Calibri"/>
              <a:sym typeface="Calibri"/>
            </a:endParaRPr>
          </a:p>
        </p:txBody>
      </p:sp>
      <p:sp>
        <p:nvSpPr>
          <p:cNvPr id="308" name="Google Shape;308;g12e3fa04f6c_3_40"/>
          <p:cNvSpPr txBox="1"/>
          <p:nvPr/>
        </p:nvSpPr>
        <p:spPr>
          <a:xfrm>
            <a:off x="5418600" y="3675150"/>
            <a:ext cx="212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소켓 접속 설정</a:t>
            </a:r>
            <a:endParaRPr sz="20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357</Words>
  <Application>Microsoft Office PowerPoint</Application>
  <PresentationFormat>사용자 지정</PresentationFormat>
  <Paragraphs>81</Paragraphs>
  <Slides>13</Slides>
  <Notes>13</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13</vt:i4>
      </vt:variant>
    </vt:vector>
  </HeadingPairs>
  <TitlesOfParts>
    <vt:vector size="16" baseType="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박재완</cp:lastModifiedBy>
  <cp:revision>4</cp:revision>
  <dcterms:created xsi:type="dcterms:W3CDTF">2022-05-24T09:24:57Z</dcterms:created>
  <dcterms:modified xsi:type="dcterms:W3CDTF">2022-06-30T10:39:02Z</dcterms:modified>
  <cp:version/>
</cp:coreProperties>
</file>